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09" r:id="rId3"/>
    <p:sldId id="259" r:id="rId4"/>
    <p:sldId id="265" r:id="rId5"/>
    <p:sldId id="267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18" r:id="rId14"/>
    <p:sldId id="311" r:id="rId15"/>
    <p:sldId id="312" r:id="rId16"/>
    <p:sldId id="319" r:id="rId17"/>
    <p:sldId id="313" r:id="rId18"/>
    <p:sldId id="320" r:id="rId19"/>
    <p:sldId id="314" r:id="rId20"/>
    <p:sldId id="321" r:id="rId21"/>
    <p:sldId id="317" r:id="rId22"/>
    <p:sldId id="32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1003" autoAdjust="0"/>
  </p:normalViewPr>
  <p:slideViewPr>
    <p:cSldViewPr snapToGrid="0">
      <p:cViewPr varScale="1">
        <p:scale>
          <a:sx n="115" d="100"/>
          <a:sy n="115" d="100"/>
        </p:scale>
        <p:origin x="2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B37E-BFAB-B84C-8EAD-59355428FDE5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169F8-6878-254F-9C10-EFCAF71F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8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169F8-6878-254F-9C10-EFCAF71FC2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C9B48-D51D-B041-A7D5-F85BAEC8FC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8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169F8-6878-254F-9C10-EFCAF71FC2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23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C9B48-D51D-B041-A7D5-F85BAEC8F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9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169F8-6878-254F-9C10-EFCAF71FC2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7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7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2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4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83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91BF0-A81F-4090-A3DB-58DC279AA7C3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2DAD9-A3A8-4DA5-A024-50CF2A46F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9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10000" r="-15000" b="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Introduction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5833"/>
            </a:pPr>
            <a:r>
              <a:rPr lang="en-US" dirty="0">
                <a:solidFill>
                  <a:schemeClr val="bg1"/>
                </a:solidFill>
                <a:latin typeface="Georgia"/>
                <a:ea typeface="Times New Roman"/>
                <a:cs typeface="Georgia"/>
                <a:sym typeface="Times New Roman"/>
              </a:rPr>
              <a:t>Kampala Advanced Trauma Care Course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91666"/>
            </a:pPr>
            <a:r>
              <a:rPr lang="en-US" sz="1200" dirty="0">
                <a:solidFill>
                  <a:srgbClr val="FFFFFF"/>
                </a:solidFill>
                <a:latin typeface="Georgia"/>
                <a:ea typeface="Times New Roman"/>
                <a:cs typeface="Georgia"/>
                <a:sym typeface="Times New Roman"/>
              </a:rPr>
              <a:t> Last Edited November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50" y="6245145"/>
            <a:ext cx="1872343" cy="484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" y="6071806"/>
            <a:ext cx="4295058" cy="40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17" y="5458887"/>
            <a:ext cx="1075912" cy="1133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62" y="6071806"/>
            <a:ext cx="2601034" cy="492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81" y="5535651"/>
            <a:ext cx="1571429" cy="485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86900" y="407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7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Scale -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93229" cy="4351338"/>
          </a:xfrm>
          <a:noFill/>
        </p:spPr>
        <p:txBody>
          <a:bodyPr anchor="ctr"/>
          <a:lstStyle/>
          <a:p>
            <a:r>
              <a:rPr lang="en-US" dirty="0">
                <a:latin typeface="Georgia"/>
                <a:cs typeface="Georgia"/>
              </a:rPr>
              <a:t>Aim to establish dedicated training centers at key sites throughout Uganda </a:t>
            </a:r>
          </a:p>
        </p:txBody>
      </p:sp>
      <p:pic>
        <p:nvPicPr>
          <p:cNvPr id="4" name="Picture 1" descr="page6image3843200">
            <a:extLst>
              <a:ext uri="{FF2B5EF4-FFF2-40B4-BE49-F238E27FC236}">
                <a16:creationId xmlns:a16="http://schemas.microsoft.com/office/drawing/2014/main" id="{1D36F5C8-3C8F-3544-8865-035C1914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95" y="1970689"/>
            <a:ext cx="4140074" cy="444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23" y="1708059"/>
            <a:ext cx="7260771" cy="4901746"/>
          </a:xfrm>
          <a:noFill/>
        </p:spPr>
        <p:txBody>
          <a:bodyPr>
            <a:normAutofit/>
          </a:bodyPr>
          <a:lstStyle/>
          <a:p>
            <a:r>
              <a:rPr lang="en-US" sz="2400" dirty="0">
                <a:latin typeface="Georgia"/>
                <a:cs typeface="Georgia"/>
              </a:rPr>
              <a:t>Special Thank You to the Laura Case Trust</a:t>
            </a:r>
          </a:p>
          <a:p>
            <a:endParaRPr lang="en-US" sz="2400" dirty="0">
              <a:latin typeface="Georgia"/>
              <a:cs typeface="Georgia"/>
            </a:endParaRPr>
          </a:p>
          <a:p>
            <a:r>
              <a:rPr lang="en-US" sz="2400" dirty="0">
                <a:latin typeface="Georgia"/>
                <a:cs typeface="Georgia"/>
              </a:rPr>
              <a:t>Laura Cause was a British medical student who had had been working at a hospital in </a:t>
            </a:r>
            <a:r>
              <a:rPr lang="en-US" sz="2400" dirty="0" err="1">
                <a:latin typeface="Georgia"/>
                <a:cs typeface="Georgia"/>
              </a:rPr>
              <a:t>Kisiizi</a:t>
            </a:r>
            <a:r>
              <a:rPr lang="en-US" sz="2400" dirty="0">
                <a:latin typeface="Georgia"/>
                <a:cs typeface="Georgia"/>
              </a:rPr>
              <a:t> during her medical training </a:t>
            </a:r>
          </a:p>
          <a:p>
            <a:endParaRPr lang="en-US" sz="2400" dirty="0">
              <a:latin typeface="Georgia"/>
              <a:cs typeface="Georgia"/>
            </a:endParaRPr>
          </a:p>
          <a:p>
            <a:r>
              <a:rPr lang="en-US" sz="2400" dirty="0">
                <a:latin typeface="Georgia"/>
                <a:cs typeface="Georgia"/>
              </a:rPr>
              <a:t>She was killed in a traffic accident there in February 2007, just after her 24th birthday. </a:t>
            </a:r>
          </a:p>
          <a:p>
            <a:endParaRPr lang="en-US" sz="2400" dirty="0">
              <a:latin typeface="Georgia"/>
              <a:cs typeface="Georgia"/>
            </a:endParaRPr>
          </a:p>
          <a:p>
            <a:r>
              <a:rPr lang="en-US" sz="2400" dirty="0">
                <a:latin typeface="Georgia"/>
                <a:cs typeface="Georgia"/>
              </a:rPr>
              <a:t>Her family and friends have set up the Trust to celebrate Laura's life and to support projects she would have felt were important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32AAC-5CBB-BD46-B453-1AFFBFDB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374" y="1877422"/>
            <a:ext cx="3753758" cy="42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Implementation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Georgia"/>
                <a:cs typeface="Georgia"/>
              </a:rPr>
              <a:t>As we scale up-the course and offer it to more cadres, we would like to assess the course to make it as effective as possible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Optional study where you will be given a tablet computer and asked to take an online survey at regular intervals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Completely optional, will not effect your ability to participate in the course </a:t>
            </a:r>
          </a:p>
        </p:txBody>
      </p:sp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Georgia"/>
                <a:cs typeface="Georgia"/>
              </a:rPr>
              <a:t>Initial Trauma Assessment 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5833"/>
            </a:pPr>
            <a:r>
              <a:rPr lang="en-US" sz="2000" dirty="0">
                <a:solidFill>
                  <a:schemeClr val="bg1"/>
                </a:solidFill>
                <a:latin typeface="Georgia"/>
                <a:ea typeface="Times New Roman"/>
                <a:cs typeface="Georgia"/>
                <a:sym typeface="Times New Roman"/>
              </a:rPr>
              <a:t>Kampala Advanced Trauma Care Course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91666"/>
            </a:pPr>
            <a:r>
              <a:rPr lang="en-US" sz="1100" dirty="0">
                <a:solidFill>
                  <a:schemeClr val="bg1"/>
                </a:solidFill>
                <a:latin typeface="Georgia"/>
                <a:ea typeface="Times New Roman"/>
                <a:cs typeface="Georgia"/>
                <a:sym typeface="Times New Roman"/>
              </a:rPr>
              <a:t> Last Edited August 2016 by Maija Cheung MD &amp; Michael DeWane MD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34933"/>
            <a:ext cx="12192000" cy="56566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8623" y="2274838"/>
            <a:ext cx="7014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Georgia"/>
                <a:cs typeface="Georgia"/>
              </a:rPr>
              <a:t>Tablet Based Survey Tutorial</a:t>
            </a:r>
          </a:p>
        </p:txBody>
      </p:sp>
    </p:spTree>
    <p:extLst>
      <p:ext uri="{BB962C8B-B14F-4D97-AF65-F5344CB8AC3E}">
        <p14:creationId xmlns:p14="http://schemas.microsoft.com/office/powerpoint/2010/main" val="355225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3D8B8-CBDA-D649-B12E-DF5BFFC98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6" t="16964" r="4866" b="10892"/>
          <a:stretch/>
        </p:blipFill>
        <p:spPr>
          <a:xfrm rot="5400000">
            <a:off x="-95597" y="1761112"/>
            <a:ext cx="5704117" cy="3444638"/>
          </a:xfrm>
          <a:prstGeom prst="rect">
            <a:avLst/>
          </a:prstGeom>
        </p:spPr>
      </p:pic>
      <p:sp>
        <p:nvSpPr>
          <p:cNvPr id="9" name="U-Turn Arrow 8">
            <a:extLst>
              <a:ext uri="{FF2B5EF4-FFF2-40B4-BE49-F238E27FC236}">
                <a16:creationId xmlns:a16="http://schemas.microsoft.com/office/drawing/2014/main" id="{7F9C26A5-66DB-E44B-A3CA-FDA3CC26D723}"/>
              </a:ext>
            </a:extLst>
          </p:cNvPr>
          <p:cNvSpPr/>
          <p:nvPr/>
        </p:nvSpPr>
        <p:spPr>
          <a:xfrm flipH="1">
            <a:off x="3964774" y="239486"/>
            <a:ext cx="1850571" cy="39188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A344E-0BCD-8D48-B810-9A52595E93D1}"/>
              </a:ext>
            </a:extLst>
          </p:cNvPr>
          <p:cNvSpPr txBox="1"/>
          <p:nvPr/>
        </p:nvSpPr>
        <p:spPr>
          <a:xfrm>
            <a:off x="5553397" y="631372"/>
            <a:ext cx="6072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1.) Press Button on top right of screen to turn on (you may need to hold this down) 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64887DB-3278-5942-B591-61CE59E2CB01}"/>
              </a:ext>
            </a:extLst>
          </p:cNvPr>
          <p:cNvSpPr/>
          <p:nvPr/>
        </p:nvSpPr>
        <p:spPr>
          <a:xfrm flipV="1">
            <a:off x="2548445" y="4343401"/>
            <a:ext cx="416031" cy="10232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AA3946-F0AB-7642-A008-0CA7C68E33D7}"/>
              </a:ext>
            </a:extLst>
          </p:cNvPr>
          <p:cNvCxnSpPr/>
          <p:nvPr/>
        </p:nvCxnSpPr>
        <p:spPr>
          <a:xfrm>
            <a:off x="3048000" y="5072743"/>
            <a:ext cx="26234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702628D-50B5-FD43-BD11-CA64A968ED56}"/>
              </a:ext>
            </a:extLst>
          </p:cNvPr>
          <p:cNvSpPr txBox="1"/>
          <p:nvPr/>
        </p:nvSpPr>
        <p:spPr>
          <a:xfrm>
            <a:off x="5815345" y="4595689"/>
            <a:ext cx="5404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2.) On the touch screen, swipe up to unlock the screen </a:t>
            </a:r>
          </a:p>
        </p:txBody>
      </p:sp>
    </p:spTree>
    <p:extLst>
      <p:ext uri="{BB962C8B-B14F-4D97-AF65-F5344CB8AC3E}">
        <p14:creationId xmlns:p14="http://schemas.microsoft.com/office/powerpoint/2010/main" val="339320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968E41-22A5-FC4C-A8B8-BF005FA4D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8" b="9821"/>
          <a:stretch/>
        </p:blipFill>
        <p:spPr>
          <a:xfrm rot="5400000">
            <a:off x="-150551" y="1728839"/>
            <a:ext cx="5758331" cy="34472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91983D-42FB-1041-8F29-287571046ADB}"/>
              </a:ext>
            </a:extLst>
          </p:cNvPr>
          <p:cNvSpPr/>
          <p:nvPr/>
        </p:nvSpPr>
        <p:spPr>
          <a:xfrm>
            <a:off x="1491344" y="2264228"/>
            <a:ext cx="478971" cy="620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815EC-5F87-FB44-A000-18A3AD2963BA}"/>
              </a:ext>
            </a:extLst>
          </p:cNvPr>
          <p:cNvSpPr txBox="1"/>
          <p:nvPr/>
        </p:nvSpPr>
        <p:spPr>
          <a:xfrm>
            <a:off x="4938632" y="2407660"/>
            <a:ext cx="6399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3.) Select the Offline Qualtrics App</a:t>
            </a:r>
          </a:p>
        </p:txBody>
      </p:sp>
      <p:sp>
        <p:nvSpPr>
          <p:cNvPr id="4" name="U-Turn Arrow 3">
            <a:extLst>
              <a:ext uri="{FF2B5EF4-FFF2-40B4-BE49-F238E27FC236}">
                <a16:creationId xmlns:a16="http://schemas.microsoft.com/office/drawing/2014/main" id="{3570CB1C-8425-9641-AFFF-CC0DFB699182}"/>
              </a:ext>
            </a:extLst>
          </p:cNvPr>
          <p:cNvSpPr/>
          <p:nvPr/>
        </p:nvSpPr>
        <p:spPr>
          <a:xfrm flipH="1">
            <a:off x="1623158" y="1741714"/>
            <a:ext cx="3698769" cy="522514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8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B7BD6-7EAD-344F-9308-272FF644E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" t="10892" r="3393" b="13750"/>
          <a:stretch/>
        </p:blipFill>
        <p:spPr>
          <a:xfrm rot="5400000">
            <a:off x="-40168" y="1855765"/>
            <a:ext cx="5750925" cy="3447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AF54D-2FD2-8647-8804-A6E1750040E9}"/>
              </a:ext>
            </a:extLst>
          </p:cNvPr>
          <p:cNvSpPr txBox="1"/>
          <p:nvPr/>
        </p:nvSpPr>
        <p:spPr>
          <a:xfrm>
            <a:off x="6345043" y="1095268"/>
            <a:ext cx="4281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4.) Make sure to click the refresh button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EAB23B-37BD-F048-B38B-FC9BD6911A83}"/>
              </a:ext>
            </a:extLst>
          </p:cNvPr>
          <p:cNvSpPr/>
          <p:nvPr/>
        </p:nvSpPr>
        <p:spPr>
          <a:xfrm>
            <a:off x="1471961" y="1304693"/>
            <a:ext cx="535259" cy="51295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A248E-A125-064B-B24A-94CBD922E2BB}"/>
              </a:ext>
            </a:extLst>
          </p:cNvPr>
          <p:cNvCxnSpPr/>
          <p:nvPr/>
        </p:nvCxnSpPr>
        <p:spPr>
          <a:xfrm flipH="1">
            <a:off x="2196790" y="1572322"/>
            <a:ext cx="3958683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8BEACC-BC14-0046-9254-B7E0BBDE3AA0}"/>
              </a:ext>
            </a:extLst>
          </p:cNvPr>
          <p:cNvSpPr txBox="1"/>
          <p:nvPr/>
        </p:nvSpPr>
        <p:spPr>
          <a:xfrm>
            <a:off x="6345043" y="2396095"/>
            <a:ext cx="4281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5.) Then select the correct survey to complete </a:t>
            </a:r>
          </a:p>
        </p:txBody>
      </p:sp>
    </p:spTree>
    <p:extLst>
      <p:ext uri="{BB962C8B-B14F-4D97-AF65-F5344CB8AC3E}">
        <p14:creationId xmlns:p14="http://schemas.microsoft.com/office/powerpoint/2010/main" val="1712347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84EFE-3632-4F4C-A411-FD8ECE89C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3214" r="5268" b="13034"/>
          <a:stretch/>
        </p:blipFill>
        <p:spPr>
          <a:xfrm rot="5400000">
            <a:off x="19472" y="1714843"/>
            <a:ext cx="5592453" cy="3447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C114C-346D-314B-902A-71CF00E66340}"/>
              </a:ext>
            </a:extLst>
          </p:cNvPr>
          <p:cNvSpPr txBox="1"/>
          <p:nvPr/>
        </p:nvSpPr>
        <p:spPr>
          <a:xfrm>
            <a:off x="4726576" y="2961433"/>
            <a:ext cx="6063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You will get a screen like this when the survey is downloading </a:t>
            </a:r>
          </a:p>
        </p:txBody>
      </p:sp>
    </p:spTree>
    <p:extLst>
      <p:ext uri="{BB962C8B-B14F-4D97-AF65-F5344CB8AC3E}">
        <p14:creationId xmlns:p14="http://schemas.microsoft.com/office/powerpoint/2010/main" val="2230170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9FAA3-C013-3542-A9EC-D1FC20A92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" t="16965" r="5670" b="8928"/>
          <a:stretch/>
        </p:blipFill>
        <p:spPr>
          <a:xfrm rot="5400000">
            <a:off x="90662" y="1660371"/>
            <a:ext cx="5640261" cy="344728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CED999-A922-334C-B162-5CB393BF0A06}"/>
              </a:ext>
            </a:extLst>
          </p:cNvPr>
          <p:cNvCxnSpPr>
            <a:cxnSpLocks/>
          </p:cNvCxnSpPr>
          <p:nvPr/>
        </p:nvCxnSpPr>
        <p:spPr>
          <a:xfrm flipH="1">
            <a:off x="3709851" y="3688077"/>
            <a:ext cx="20378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D4EF99-24E8-B949-AE25-B66EE54BB415}"/>
              </a:ext>
            </a:extLst>
          </p:cNvPr>
          <p:cNvSpPr txBox="1"/>
          <p:nvPr/>
        </p:nvSpPr>
        <p:spPr>
          <a:xfrm>
            <a:off x="5996502" y="3422114"/>
            <a:ext cx="373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5.) Select take survey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F22CA7-8E0D-B14F-BAA7-043ADE1BD562}"/>
              </a:ext>
            </a:extLst>
          </p:cNvPr>
          <p:cNvSpPr/>
          <p:nvPr/>
        </p:nvSpPr>
        <p:spPr>
          <a:xfrm>
            <a:off x="2235878" y="3461656"/>
            <a:ext cx="1349828" cy="444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0B32A-5CE2-9B41-BA2E-EB2D62D50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1" t="1429" r="10423" b="4920"/>
          <a:stretch/>
        </p:blipFill>
        <p:spPr>
          <a:xfrm>
            <a:off x="1186544" y="544283"/>
            <a:ext cx="3375065" cy="557784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E9DFF0-DA48-E44C-8B6F-B8CDB55A7FD4}"/>
              </a:ext>
            </a:extLst>
          </p:cNvPr>
          <p:cNvCxnSpPr>
            <a:cxnSpLocks/>
          </p:cNvCxnSpPr>
          <p:nvPr/>
        </p:nvCxnSpPr>
        <p:spPr>
          <a:xfrm flipH="1">
            <a:off x="4310743" y="1224642"/>
            <a:ext cx="7951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D5CDA1D-6722-7748-AE81-2EA957FE3281}"/>
              </a:ext>
            </a:extLst>
          </p:cNvPr>
          <p:cNvSpPr/>
          <p:nvPr/>
        </p:nvSpPr>
        <p:spPr>
          <a:xfrm>
            <a:off x="3766457" y="1006927"/>
            <a:ext cx="435429" cy="435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1C470-B49A-4C40-BEE4-7F3691566360}"/>
              </a:ext>
            </a:extLst>
          </p:cNvPr>
          <p:cNvSpPr txBox="1"/>
          <p:nvPr/>
        </p:nvSpPr>
        <p:spPr>
          <a:xfrm>
            <a:off x="5105895" y="747588"/>
            <a:ext cx="4874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1.)  When the survey is done </a:t>
            </a:r>
          </a:p>
          <a:p>
            <a:r>
              <a:rPr lang="en-US" sz="2800" dirty="0">
                <a:latin typeface="Georgia" panose="02040502050405020303" pitchFamily="18" charset="0"/>
              </a:rPr>
              <a:t>select the X to exit the survey</a:t>
            </a:r>
          </a:p>
        </p:txBody>
      </p:sp>
    </p:spTree>
    <p:extLst>
      <p:ext uri="{BB962C8B-B14F-4D97-AF65-F5344CB8AC3E}">
        <p14:creationId xmlns:p14="http://schemas.microsoft.com/office/powerpoint/2010/main" val="225664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  <a:latin typeface="Georgia"/>
                <a:cs typeface="Georgia"/>
              </a:rPr>
              <a:t>Initial Trauma Assessment 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5833"/>
            </a:pPr>
            <a:r>
              <a:rPr lang="en-US" sz="2000" dirty="0">
                <a:solidFill>
                  <a:schemeClr val="bg1"/>
                </a:solidFill>
                <a:latin typeface="Georgia"/>
                <a:ea typeface="Times New Roman"/>
                <a:cs typeface="Georgia"/>
                <a:sym typeface="Times New Roman"/>
              </a:rPr>
              <a:t>Kampala Advanced Trauma Care Course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91666"/>
            </a:pPr>
            <a:r>
              <a:rPr lang="en-US" sz="1100" dirty="0">
                <a:solidFill>
                  <a:schemeClr val="bg1"/>
                </a:solidFill>
                <a:latin typeface="Georgia"/>
                <a:ea typeface="Times New Roman"/>
                <a:cs typeface="Georgia"/>
                <a:sym typeface="Times New Roman"/>
              </a:rPr>
              <a:t> Last Edited August 2016 by Maija Cheung MD &amp; Michael DeWane MD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34933"/>
            <a:ext cx="12192000" cy="56566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82042"/>
            <a:ext cx="12670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Georgia"/>
                <a:cs typeface="Georgia"/>
              </a:rPr>
              <a:t>Welcome to the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Georgia"/>
                <a:cs typeface="Georgia"/>
              </a:rPr>
              <a:t>Kampala Advanced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Georgia"/>
                <a:cs typeface="Georgia"/>
              </a:rPr>
              <a:t>Trauma Course</a:t>
            </a:r>
          </a:p>
        </p:txBody>
      </p:sp>
    </p:spTree>
    <p:extLst>
      <p:ext uri="{BB962C8B-B14F-4D97-AF65-F5344CB8AC3E}">
        <p14:creationId xmlns:p14="http://schemas.microsoft.com/office/powerpoint/2010/main" val="1156376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ABF119-3777-324E-BEB7-877FB973A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r="7884"/>
          <a:stretch/>
        </p:blipFill>
        <p:spPr>
          <a:xfrm>
            <a:off x="1483809" y="609597"/>
            <a:ext cx="3718560" cy="5577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FB0A0C-D550-AD45-A38D-0A3B6064A2FC}"/>
              </a:ext>
            </a:extLst>
          </p:cNvPr>
          <p:cNvSpPr/>
          <p:nvPr/>
        </p:nvSpPr>
        <p:spPr>
          <a:xfrm>
            <a:off x="3221116" y="3918855"/>
            <a:ext cx="1404257" cy="4470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1F82E6-9928-5241-AD76-318F48FCCB03}"/>
              </a:ext>
            </a:extLst>
          </p:cNvPr>
          <p:cNvCxnSpPr>
            <a:cxnSpLocks/>
          </p:cNvCxnSpPr>
          <p:nvPr/>
        </p:nvCxnSpPr>
        <p:spPr>
          <a:xfrm flipH="1" flipV="1">
            <a:off x="4728754" y="4142378"/>
            <a:ext cx="2325189" cy="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1DD0BE3-3557-7048-B781-6C6FCD423EA9}"/>
              </a:ext>
            </a:extLst>
          </p:cNvPr>
          <p:cNvSpPr txBox="1"/>
          <p:nvPr/>
        </p:nvSpPr>
        <p:spPr>
          <a:xfrm>
            <a:off x="7053943" y="3665324"/>
            <a:ext cx="271819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2.) Upload Response</a:t>
            </a:r>
          </a:p>
        </p:txBody>
      </p:sp>
    </p:spTree>
    <p:extLst>
      <p:ext uri="{BB962C8B-B14F-4D97-AF65-F5344CB8AC3E}">
        <p14:creationId xmlns:p14="http://schemas.microsoft.com/office/powerpoint/2010/main" val="1160709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14F265-42C5-4E45-88F1-2C299241DC4D}"/>
              </a:ext>
            </a:extLst>
          </p:cNvPr>
          <p:cNvSpPr txBox="1"/>
          <p:nvPr/>
        </p:nvSpPr>
        <p:spPr>
          <a:xfrm>
            <a:off x="5416873" y="2843085"/>
            <a:ext cx="4798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3.) Make sure that the response was uploaded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1CFF7-BC46-6C4E-8539-9C0AB2D43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9" r="10212"/>
          <a:stretch/>
        </p:blipFill>
        <p:spPr>
          <a:xfrm>
            <a:off x="1323846" y="566057"/>
            <a:ext cx="3444095" cy="557784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770D29-75E7-4344-B9AF-EB47556307A9}"/>
              </a:ext>
            </a:extLst>
          </p:cNvPr>
          <p:cNvSpPr/>
          <p:nvPr/>
        </p:nvSpPr>
        <p:spPr>
          <a:xfrm>
            <a:off x="3352800" y="3048000"/>
            <a:ext cx="555171" cy="511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7A77BA-130F-AF41-894E-4AB67F986BA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969075" y="3320139"/>
            <a:ext cx="144779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50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1BB02-F099-8C4B-9988-6EAA82B928C1}"/>
              </a:ext>
            </a:extLst>
          </p:cNvPr>
          <p:cNvSpPr txBox="1"/>
          <p:nvPr/>
        </p:nvSpPr>
        <p:spPr>
          <a:xfrm>
            <a:off x="6357111" y="1789874"/>
            <a:ext cx="4639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4.) You can then close the screen and exit the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760EB-2471-A142-9A2C-5A27DECC8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9" r="10212"/>
          <a:stretch/>
        </p:blipFill>
        <p:spPr>
          <a:xfrm>
            <a:off x="1097712" y="605245"/>
            <a:ext cx="3444095" cy="55778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7A26FD-7B05-224D-80A1-ACA041025118}"/>
              </a:ext>
            </a:extLst>
          </p:cNvPr>
          <p:cNvSpPr/>
          <p:nvPr/>
        </p:nvSpPr>
        <p:spPr>
          <a:xfrm>
            <a:off x="3449826" y="2011114"/>
            <a:ext cx="555171" cy="511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5511EC-31E8-2945-9B10-BEB462A28842}"/>
              </a:ext>
            </a:extLst>
          </p:cNvPr>
          <p:cNvCxnSpPr>
            <a:cxnSpLocks/>
          </p:cNvCxnSpPr>
          <p:nvPr/>
        </p:nvCxnSpPr>
        <p:spPr>
          <a:xfrm flipH="1">
            <a:off x="4168355" y="2266928"/>
            <a:ext cx="20257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20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2460"/>
            <a:ext cx="10515600" cy="2341426"/>
          </a:xfrm>
          <a:noFill/>
        </p:spPr>
        <p:txBody>
          <a:bodyPr/>
          <a:lstStyle/>
          <a:p>
            <a:r>
              <a:rPr lang="en-US" sz="3600" dirty="0">
                <a:latin typeface="Georgia"/>
                <a:cs typeface="Georgia"/>
              </a:rPr>
              <a:t>Background </a:t>
            </a:r>
          </a:p>
          <a:p>
            <a:pPr marL="0" indent="0">
              <a:buNone/>
            </a:pPr>
            <a:endParaRPr lang="en-US" sz="3600" dirty="0">
              <a:latin typeface="Georgia"/>
              <a:cs typeface="Georgia"/>
            </a:endParaRPr>
          </a:p>
          <a:p>
            <a:r>
              <a:rPr lang="en-US" sz="3600" dirty="0">
                <a:latin typeface="Georgia"/>
                <a:cs typeface="Georgia"/>
              </a:rPr>
              <a:t>Plan for Course </a:t>
            </a:r>
          </a:p>
          <a:p>
            <a:endParaRPr lang="en-US" dirty="0">
              <a:latin typeface="Georgia"/>
              <a:cs typeface="Georgia"/>
            </a:endParaRPr>
          </a:p>
          <a:p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10387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/>
                <a:cs typeface="Georgia"/>
              </a:rPr>
              <a:t>Global context and epidemiology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eorgia"/>
                <a:cs typeface="Georgia"/>
              </a:rPr>
              <a:t>Traumatic injury and violence accounts for approximately 5.8 million deaths per year - 32% more than malaria, tuberculosis and HIV/AIDS combined!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 Road traffic accidents alone are the number one cause of death among people age 15-29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United Nations: Goal to cut the number deaths and injuries from road traffic accidents in half by</a:t>
            </a:r>
          </a:p>
        </p:txBody>
      </p:sp>
    </p:spTree>
    <p:extLst>
      <p:ext uri="{BB962C8B-B14F-4D97-AF65-F5344CB8AC3E}">
        <p14:creationId xmlns:p14="http://schemas.microsoft.com/office/powerpoint/2010/main" val="150284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>
                <a:latin typeface="Georgia"/>
                <a:cs typeface="Georgia"/>
              </a:rPr>
              <a:t>In Kampala - 25% of deaths are due to injury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Road traffic accidents are the number one cause of injury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At Mulago - trauma accounts for 30% of all emergent admissions and 50% of non-obstetric emergency operations.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Cost of treating one </a:t>
            </a:r>
            <a:r>
              <a:rPr lang="en-US" dirty="0" err="1">
                <a:latin typeface="Georgia"/>
                <a:cs typeface="Georgia"/>
              </a:rPr>
              <a:t>Boda</a:t>
            </a:r>
            <a:r>
              <a:rPr lang="en-US" dirty="0">
                <a:latin typeface="Georgia"/>
                <a:cs typeface="Georgia"/>
              </a:rPr>
              <a:t> </a:t>
            </a:r>
            <a:r>
              <a:rPr lang="en-US" dirty="0" err="1">
                <a:latin typeface="Georgia"/>
                <a:cs typeface="Georgia"/>
              </a:rPr>
              <a:t>Boda</a:t>
            </a:r>
            <a:r>
              <a:rPr lang="en-US" dirty="0">
                <a:latin typeface="Georgia"/>
                <a:cs typeface="Georgia"/>
              </a:rPr>
              <a:t> victim is &gt; 700,000 UGX </a:t>
            </a:r>
          </a:p>
        </p:txBody>
      </p:sp>
    </p:spTree>
    <p:extLst>
      <p:ext uri="{BB962C8B-B14F-4D97-AF65-F5344CB8AC3E}">
        <p14:creationId xmlns:p14="http://schemas.microsoft.com/office/powerpoint/2010/main" val="15028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Trauma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Georgia"/>
                <a:cs typeface="Georgia"/>
              </a:rPr>
              <a:t>Dedicated comprehensive trauma care services run by well trained staff are known to improve patient outcomes.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Acute Trauma Life Support (ATLS) of the American College of Surgeons has reduced trauma related mortality by 30-50 %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However, ATLS is designed for high-resource settings </a:t>
            </a:r>
          </a:p>
          <a:p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3046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KATC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Georgia"/>
                <a:cs typeface="Georgia"/>
              </a:rPr>
              <a:t>First developed in 2007 in collaboration with surgeons and anesthesiologists from GPAS and local Ugandan Faculty </a:t>
            </a:r>
          </a:p>
          <a:p>
            <a:endParaRPr lang="en-US" dirty="0">
              <a:latin typeface="Georgia"/>
              <a:cs typeface="Georgia"/>
            </a:endParaRPr>
          </a:p>
          <a:p>
            <a:r>
              <a:rPr lang="en-US" dirty="0">
                <a:latin typeface="Georgia"/>
                <a:cs typeface="Georgia"/>
              </a:rPr>
              <a:t>Has been administered to all interns rotating through surgery at  Mulago National Referral Hospital </a:t>
            </a:r>
            <a:r>
              <a:rPr lang="en-US" dirty="0">
                <a:latin typeface="Georgia"/>
                <a:cs typeface="Georgia"/>
                <a:sym typeface="Wingdings" pitchFamily="2" charset="2"/>
              </a:rPr>
              <a:t> more than 800 people in total! </a:t>
            </a:r>
          </a:p>
          <a:p>
            <a:endParaRPr lang="en-US" dirty="0">
              <a:latin typeface="Georgia"/>
              <a:cs typeface="Georgia"/>
              <a:sym typeface="Wingdings" pitchFamily="2" charset="2"/>
            </a:endParaRPr>
          </a:p>
          <a:p>
            <a:r>
              <a:rPr lang="en-US" dirty="0">
                <a:latin typeface="Georgia"/>
                <a:cs typeface="Georgia"/>
                <a:sym typeface="Wingdings" pitchFamily="2" charset="2"/>
              </a:rPr>
              <a:t>Includes lectures and simulation sessions</a:t>
            </a:r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Course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dirty="0">
                <a:latin typeface="Georgia"/>
                <a:cs typeface="Georgia"/>
              </a:rPr>
              <a:t>Equip multiple cadres of providers with relevant knowledge and skills to: </a:t>
            </a:r>
          </a:p>
          <a:p>
            <a:pPr lvl="1"/>
            <a:r>
              <a:rPr lang="en-US" sz="2800" dirty="0">
                <a:latin typeface="Georgia"/>
                <a:cs typeface="Georgia"/>
              </a:rPr>
              <a:t>assess the injured patient</a:t>
            </a:r>
          </a:p>
          <a:p>
            <a:pPr lvl="1"/>
            <a:endParaRPr lang="en-US" sz="2800" dirty="0">
              <a:latin typeface="Georgia"/>
              <a:cs typeface="Georgia"/>
            </a:endParaRPr>
          </a:p>
          <a:p>
            <a:pPr lvl="1"/>
            <a:r>
              <a:rPr lang="en-US" sz="2800" dirty="0">
                <a:latin typeface="Georgia"/>
                <a:cs typeface="Georgia"/>
              </a:rPr>
              <a:t>Resuscitate the injured patient</a:t>
            </a:r>
          </a:p>
          <a:p>
            <a:pPr lvl="1"/>
            <a:endParaRPr lang="en-US" sz="2800" dirty="0">
              <a:latin typeface="Georgia"/>
              <a:cs typeface="Georgia"/>
            </a:endParaRPr>
          </a:p>
          <a:p>
            <a:pPr lvl="1"/>
            <a:r>
              <a:rPr lang="en-US" sz="2800" dirty="0">
                <a:latin typeface="Georgia"/>
                <a:cs typeface="Georgia"/>
              </a:rPr>
              <a:t>Identify all injuries</a:t>
            </a:r>
          </a:p>
          <a:p>
            <a:pPr lvl="1"/>
            <a:endParaRPr lang="en-US" sz="2800" dirty="0">
              <a:latin typeface="Georgia"/>
              <a:cs typeface="Georgia"/>
            </a:endParaRPr>
          </a:p>
          <a:p>
            <a:pPr lvl="1"/>
            <a:r>
              <a:rPr lang="en-US" sz="2800" dirty="0">
                <a:latin typeface="Georgia"/>
                <a:cs typeface="Georgia"/>
              </a:rPr>
              <a:t>Organize for appropriate consultation, transfer and referrals</a:t>
            </a:r>
          </a:p>
          <a:p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972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dirty="0">
                <a:latin typeface="Georgia"/>
                <a:cs typeface="Georgia"/>
              </a:rPr>
              <a:t>This is expected to:</a:t>
            </a:r>
          </a:p>
          <a:p>
            <a:pPr lvl="1"/>
            <a:r>
              <a:rPr lang="en-US" sz="2800" dirty="0">
                <a:latin typeface="Georgia"/>
                <a:cs typeface="Georgia"/>
              </a:rPr>
              <a:t>Lead to early and appropriate management of the injured patient</a:t>
            </a:r>
          </a:p>
          <a:p>
            <a:pPr lvl="1"/>
            <a:endParaRPr lang="en-US" sz="2800" dirty="0">
              <a:latin typeface="Georgia"/>
              <a:cs typeface="Georgia"/>
            </a:endParaRPr>
          </a:p>
          <a:p>
            <a:pPr lvl="1"/>
            <a:r>
              <a:rPr lang="en-US" sz="2800" dirty="0">
                <a:latin typeface="Georgia"/>
                <a:cs typeface="Georgia"/>
              </a:rPr>
              <a:t>Reduce mortality</a:t>
            </a:r>
          </a:p>
          <a:p>
            <a:pPr lvl="1"/>
            <a:endParaRPr lang="en-US" sz="2800" dirty="0">
              <a:latin typeface="Georgia"/>
              <a:cs typeface="Georgia"/>
            </a:endParaRPr>
          </a:p>
          <a:p>
            <a:pPr lvl="1"/>
            <a:r>
              <a:rPr lang="en-US" sz="2800" dirty="0">
                <a:latin typeface="Georgia"/>
                <a:cs typeface="Georgia"/>
              </a:rPr>
              <a:t>Improve patient outcome</a:t>
            </a:r>
          </a:p>
          <a:p>
            <a:endParaRPr lang="en-US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1727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575</Words>
  <Application>Microsoft Macintosh PowerPoint</Application>
  <PresentationFormat>Widescreen</PresentationFormat>
  <Paragraphs>92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Introduction</vt:lpstr>
      <vt:lpstr>Initial Trauma Assessment </vt:lpstr>
      <vt:lpstr>Overview</vt:lpstr>
      <vt:lpstr>Global context and epidemiology</vt:lpstr>
      <vt:lpstr>Epidemiology</vt:lpstr>
      <vt:lpstr>Trauma Courses</vt:lpstr>
      <vt:lpstr>KATC</vt:lpstr>
      <vt:lpstr>Course Objectives</vt:lpstr>
      <vt:lpstr>Goals</vt:lpstr>
      <vt:lpstr>Scale - Up</vt:lpstr>
      <vt:lpstr>Funding</vt:lpstr>
      <vt:lpstr>Implementation Study </vt:lpstr>
      <vt:lpstr>Initial Trauma Assessment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DeWane, Michael</dc:creator>
  <cp:lastModifiedBy>Sarah Ullrich</cp:lastModifiedBy>
  <cp:revision>22</cp:revision>
  <dcterms:created xsi:type="dcterms:W3CDTF">2016-07-07T19:30:44Z</dcterms:created>
  <dcterms:modified xsi:type="dcterms:W3CDTF">2018-11-14T17:19:47Z</dcterms:modified>
</cp:coreProperties>
</file>