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65" r:id="rId4"/>
    <p:sldId id="268" r:id="rId5"/>
    <p:sldId id="309" r:id="rId6"/>
    <p:sldId id="274" r:id="rId7"/>
    <p:sldId id="281" r:id="rId8"/>
    <p:sldId id="275" r:id="rId9"/>
    <p:sldId id="310" r:id="rId10"/>
    <p:sldId id="282" r:id="rId11"/>
    <p:sldId id="287" r:id="rId12"/>
    <p:sldId id="286" r:id="rId13"/>
    <p:sldId id="284" r:id="rId14"/>
    <p:sldId id="283" r:id="rId15"/>
    <p:sldId id="293" r:id="rId16"/>
    <p:sldId id="294" r:id="rId17"/>
    <p:sldId id="288" r:id="rId18"/>
    <p:sldId id="290" r:id="rId19"/>
    <p:sldId id="292" r:id="rId20"/>
    <p:sldId id="303" r:id="rId21"/>
    <p:sldId id="291" r:id="rId22"/>
    <p:sldId id="297" r:id="rId23"/>
    <p:sldId id="285" r:id="rId24"/>
    <p:sldId id="296" r:id="rId25"/>
    <p:sldId id="304" r:id="rId26"/>
    <p:sldId id="302" r:id="rId27"/>
    <p:sldId id="311" r:id="rId28"/>
    <p:sldId id="280" r:id="rId29"/>
    <p:sldId id="312" r:id="rId30"/>
    <p:sldId id="307" r:id="rId31"/>
    <p:sldId id="305" r:id="rId32"/>
    <p:sldId id="269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86051" autoAdjust="0"/>
  </p:normalViewPr>
  <p:slideViewPr>
    <p:cSldViewPr snapToGrid="0">
      <p:cViewPr>
        <p:scale>
          <a:sx n="80" d="100"/>
          <a:sy n="80" d="100"/>
        </p:scale>
        <p:origin x="-680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B37E-BFAB-B84C-8EAD-59355428FDE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69F8-6878-254F-9C10-EFCAF71F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Pictures: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File:One-piece_Guedel_Airways.jpg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/wiki/File:U.S._Army_Spc._Joseph_McMaster,_with_the_356th_Broadcast_Operations_Detachment_receives_a_nasopharyngeal_airway_tube,_during_the_combat_lifesaver_course,_a_pre-mobilization_class_at_Joint_Base_140111-A-RB175-611.jpg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File:Nasopharyngeal_Airway.JPG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Picture:  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File:Laryngeal_mask_airway.jpg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1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Pictures:   https://</a:t>
            </a:r>
            <a:r>
              <a:rPr lang="en-US" dirty="0" err="1" smtClean="0"/>
              <a:t>en.wikipedia.org</a:t>
            </a:r>
            <a:r>
              <a:rPr lang="en-US" smtClean="0"/>
              <a:t>/wiki/Laryngoscopy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Images:</a:t>
            </a:r>
            <a:r>
              <a:rPr lang="en-US" baseline="0" dirty="0" smtClean="0"/>
              <a:t>  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File:Sondeintubation.jpg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Preoxygenation</a:t>
            </a:r>
            <a:endParaRPr lang="en-US" dirty="0" smtClean="0"/>
          </a:p>
          <a:p>
            <a:pPr lvl="1"/>
            <a:r>
              <a:rPr lang="en-US" dirty="0" smtClean="0"/>
              <a:t>8 vital capacity breaths or 3 minutes on high FiO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Following 100% FiO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preoxygenation</a:t>
            </a:r>
            <a:r>
              <a:rPr lang="en-US" dirty="0" smtClean="0"/>
              <a:t>, apnea time to 90% SpO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8 minutes in healthy patient</a:t>
            </a:r>
          </a:p>
          <a:p>
            <a:pPr lvl="2"/>
            <a:r>
              <a:rPr lang="en-US" dirty="0" smtClean="0"/>
              <a:t>5 minutes in moderately ill patient</a:t>
            </a:r>
          </a:p>
          <a:p>
            <a:pPr lvl="2"/>
            <a:r>
              <a:rPr lang="en-US" dirty="0" smtClean="0"/>
              <a:t>2.7 minutes in obese adults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unable to </a:t>
            </a:r>
            <a:r>
              <a:rPr lang="en-US" dirty="0" err="1" smtClean="0"/>
              <a:t>preoxygenate</a:t>
            </a:r>
            <a:r>
              <a:rPr lang="en-US" dirty="0" smtClean="0"/>
              <a:t>, apnea time to 90% SpO</a:t>
            </a:r>
            <a:r>
              <a:rPr lang="en-US" baseline="-25000" dirty="0" smtClean="0"/>
              <a:t>2 </a:t>
            </a:r>
            <a:r>
              <a:rPr lang="en-US" dirty="0" smtClean="0"/>
              <a:t>is &lt; 1 minute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6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Image: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Tracheal_intubation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67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Access Image: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Cricothyrotomy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source</a:t>
            </a:r>
            <a:r>
              <a:rPr lang="en-US" baseline="0" dirty="0" smtClean="0"/>
              <a:t> for picture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6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Picture:</a:t>
            </a:r>
          </a:p>
          <a:p>
            <a:r>
              <a:rPr lang="en-US" baseline="0" dirty="0" smtClean="0"/>
              <a:t>https://</a:t>
            </a:r>
            <a:r>
              <a:rPr lang="en-US" baseline="0" dirty="0" err="1" smtClean="0"/>
              <a:t>commons.wikimedia.org</a:t>
            </a:r>
            <a:r>
              <a:rPr lang="en-US" baseline="0" dirty="0" smtClean="0"/>
              <a:t>/wiki/</a:t>
            </a:r>
            <a:r>
              <a:rPr lang="en-US" baseline="0" smtClean="0"/>
              <a:t>File:Recovery_position.svg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6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Picture:  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File:Mallampati.svg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8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PIC</a:t>
            </a:r>
          </a:p>
          <a:p>
            <a:endParaRPr lang="en-US" dirty="0" smtClean="0"/>
          </a:p>
          <a:p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 unpredictable</a:t>
            </a:r>
          </a:p>
          <a:p>
            <a:r>
              <a:rPr lang="en-US" dirty="0" smtClean="0"/>
              <a:t>Efficacy dependent on minute ventilation, nasal patency, etc.</a:t>
            </a:r>
          </a:p>
          <a:p>
            <a:r>
              <a:rPr lang="en-US" dirty="0" smtClean="0"/>
              <a:t>~2% increase FiO</a:t>
            </a:r>
            <a:r>
              <a:rPr lang="en-US" baseline="-25000" dirty="0" smtClean="0"/>
              <a:t>2</a:t>
            </a:r>
            <a:r>
              <a:rPr lang="en-US" dirty="0" smtClean="0"/>
              <a:t> per 1 LPM</a:t>
            </a:r>
          </a:p>
          <a:p>
            <a:pPr lvl="1"/>
            <a:r>
              <a:rPr lang="en-US" dirty="0" smtClean="0"/>
              <a:t>1 LPM = 23%</a:t>
            </a:r>
          </a:p>
          <a:p>
            <a:pPr lvl="1"/>
            <a:r>
              <a:rPr lang="en-US" dirty="0" smtClean="0"/>
              <a:t>2 LPM = 25%</a:t>
            </a:r>
          </a:p>
          <a:p>
            <a:pPr lvl="1"/>
            <a:r>
              <a:rPr lang="en-US" dirty="0" smtClean="0"/>
              <a:t>3 LPM = 27%</a:t>
            </a:r>
          </a:p>
          <a:p>
            <a:pPr lvl="1"/>
            <a:r>
              <a:rPr lang="en-US" dirty="0" smtClean="0"/>
              <a:t>4 LPM = 29%</a:t>
            </a:r>
          </a:p>
          <a:p>
            <a:pPr lvl="1"/>
            <a:r>
              <a:rPr lang="en-US" dirty="0" smtClean="0"/>
              <a:t>5 LPM = 31%</a:t>
            </a:r>
          </a:p>
          <a:p>
            <a:pPr lvl="1"/>
            <a:r>
              <a:rPr lang="en-US" dirty="0" smtClean="0"/>
              <a:t>6 LPM = 33%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Pictures: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Positive_airway_pressure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de.wikipedia.org</a:t>
            </a:r>
            <a:r>
              <a:rPr lang="en-US" dirty="0" smtClean="0"/>
              <a:t>/wiki/</a:t>
            </a:r>
            <a:r>
              <a:rPr lang="en-US" dirty="0" err="1" smtClean="0"/>
              <a:t>Atemwegsmanagement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File:Ambu_Bag_valve_mask.jpg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1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Access Picture:  https://</a:t>
            </a:r>
            <a:r>
              <a:rPr lang="en-US" baseline="0" dirty="0" err="1" smtClean="0"/>
              <a:t>commons.wikimedia.org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File:Bagging.JPG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Pictures: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Airway_management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File:Jaw_thrust.jpg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t="10000" r="-15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Airway Management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</a:t>
            </a:r>
            <a:r>
              <a:rPr lang="en-US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Course</a:t>
            </a:r>
            <a:endParaRPr lang="en-US" dirty="0">
              <a:solidFill>
                <a:schemeClr val="bg1"/>
              </a:solidFill>
              <a:latin typeface="Georgia"/>
              <a:ea typeface="Times New Roman"/>
              <a:cs typeface="Georgia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650" y="6245145"/>
            <a:ext cx="1872343" cy="484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4" y="6071806"/>
            <a:ext cx="4295058" cy="40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917" y="5458887"/>
            <a:ext cx="1075912" cy="113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62" y="6071806"/>
            <a:ext cx="2601034" cy="492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981" y="5535651"/>
            <a:ext cx="1571429" cy="485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0" y="407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7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Establishing an Airway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Assume all trauma patients have an unstable spine until proven otherwise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Maintain c-spine precautions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Assess O2 saturation with pulse </a:t>
            </a:r>
            <a:r>
              <a:rPr lang="en-US" dirty="0" err="1" smtClean="0">
                <a:latin typeface="Georgia"/>
                <a:cs typeface="Georgia"/>
              </a:rPr>
              <a:t>oximetry</a:t>
            </a:r>
            <a:r>
              <a:rPr lang="en-US" dirty="0" smtClean="0">
                <a:latin typeface="Georgia"/>
                <a:cs typeface="Georgia"/>
              </a:rPr>
              <a:t> and end tidal CO2 monitoring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Supplemental oxygen – MUST be administered to all trauma patients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Nasal Cannula ~2% increase FiO2 per 1 liter per minute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Efficacy dependent on minute ventilation, nasal patency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Face Mask ~35-50% FiO2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Non-</a:t>
            </a:r>
            <a:r>
              <a:rPr lang="en-US" dirty="0" err="1" smtClean="0">
                <a:latin typeface="Georgia"/>
                <a:cs typeface="Georgia"/>
              </a:rPr>
              <a:t>rebreather</a:t>
            </a:r>
            <a:r>
              <a:rPr lang="en-US" dirty="0" smtClean="0">
                <a:latin typeface="Georgia"/>
                <a:cs typeface="Georgia"/>
              </a:rPr>
              <a:t> ~100% FiO2</a:t>
            </a:r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Suction </a:t>
            </a:r>
            <a:r>
              <a:rPr lang="en-US" dirty="0" err="1" smtClean="0">
                <a:latin typeface="Georgia"/>
                <a:cs typeface="Georgia"/>
              </a:rPr>
              <a:t>oro</a:t>
            </a:r>
            <a:r>
              <a:rPr lang="en-US" dirty="0" smtClean="0">
                <a:latin typeface="Georgia"/>
                <a:cs typeface="Georgia"/>
              </a:rPr>
              <a:t>- and </a:t>
            </a:r>
            <a:r>
              <a:rPr lang="en-US" dirty="0" err="1" smtClean="0">
                <a:latin typeface="Georgia"/>
                <a:cs typeface="Georgia"/>
              </a:rPr>
              <a:t>naso</a:t>
            </a:r>
            <a:r>
              <a:rPr lang="en-US" dirty="0" smtClean="0">
                <a:latin typeface="Georgia"/>
                <a:cs typeface="Georgia"/>
              </a:rPr>
              <a:t>-pharynx</a:t>
            </a:r>
          </a:p>
        </p:txBody>
      </p:sp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Ventilation Interventions: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841499"/>
            <a:ext cx="8559800" cy="4492625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Continuous Positive Airway Pressure  (CPAP)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May relieve obstruction in a spontaneously ventilating patient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Bag </a:t>
            </a:r>
            <a:r>
              <a:rPr lang="en-US" dirty="0">
                <a:latin typeface="Georgia"/>
                <a:cs typeface="Georgia"/>
              </a:rPr>
              <a:t>V</a:t>
            </a:r>
            <a:r>
              <a:rPr lang="en-US" dirty="0" smtClean="0">
                <a:latin typeface="Georgia"/>
                <a:cs typeface="Georgia"/>
              </a:rPr>
              <a:t>alve Mask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Manual ventilation; patient cannot breathe unless assisted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Self-inflating; can function on room air without gas source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6" y="4000817"/>
            <a:ext cx="3587750" cy="2619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526" y="1635125"/>
            <a:ext cx="2849878" cy="23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Bag Valve Mask: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“</a:t>
            </a:r>
            <a:r>
              <a:rPr lang="en-US" dirty="0">
                <a:latin typeface="Georgia"/>
                <a:cs typeface="Georgia"/>
              </a:rPr>
              <a:t>CE” Technique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“C”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Form a “C” with your thumb and index finger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Place on top of mask and press </a:t>
            </a:r>
            <a:r>
              <a:rPr lang="en-US" dirty="0" smtClean="0">
                <a:latin typeface="Georgia"/>
                <a:cs typeface="Georgia"/>
              </a:rPr>
              <a:t>down</a:t>
            </a:r>
          </a:p>
          <a:p>
            <a:pPr marL="914400" lvl="2" indent="0">
              <a:buNone/>
            </a:pP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“E”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Take remaining three fingers and place on mandible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DO NOT compress soft tissue below mandible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If possible, wrap little finger around angle of </a:t>
            </a:r>
            <a:r>
              <a:rPr lang="en-US" dirty="0" smtClean="0">
                <a:latin typeface="Georgia"/>
                <a:cs typeface="Georgia"/>
              </a:rPr>
              <a:t>jaw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626" y="2127249"/>
            <a:ext cx="3368704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Airway Techniques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/>
            <a:r>
              <a:rPr lang="en-US" dirty="0" smtClean="0">
                <a:latin typeface="Georgia"/>
                <a:cs typeface="Georgia"/>
              </a:rPr>
              <a:t>Do NOT Extend Neck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Chin-lift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Fingers placed under mandible to lift</a:t>
            </a:r>
          </a:p>
          <a:p>
            <a:pPr marL="914400" lvl="2" indent="0">
              <a:buNone/>
            </a:pPr>
            <a:r>
              <a:rPr lang="en-US" dirty="0" smtClean="0">
                <a:latin typeface="Georgia"/>
                <a:cs typeface="Georgia"/>
              </a:rPr>
              <a:t> chin anteriorly</a:t>
            </a:r>
            <a:endParaRPr lang="en-US" dirty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J</a:t>
            </a:r>
            <a:r>
              <a:rPr lang="en-US" dirty="0" smtClean="0">
                <a:latin typeface="Georgia"/>
                <a:cs typeface="Georgia"/>
              </a:rPr>
              <a:t>aw thrust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Place two fingers behind the </a:t>
            </a:r>
          </a:p>
          <a:p>
            <a:pPr marL="914400" lvl="2" indent="0">
              <a:buNone/>
            </a:pPr>
            <a:r>
              <a:rPr lang="en-US" dirty="0">
                <a:latin typeface="Georgia"/>
                <a:cs typeface="Georgia"/>
              </a:rPr>
              <a:t>a</a:t>
            </a:r>
            <a:r>
              <a:rPr lang="en-US" dirty="0" smtClean="0">
                <a:latin typeface="Georgia"/>
                <a:cs typeface="Georgia"/>
              </a:rPr>
              <a:t>ngle of the mandible on each side</a:t>
            </a:r>
          </a:p>
          <a:p>
            <a:pPr marL="914400" lvl="2" indent="0">
              <a:buNone/>
            </a:pPr>
            <a:r>
              <a:rPr lang="en-US" dirty="0">
                <a:latin typeface="Georgia"/>
                <a:cs typeface="Georgia"/>
              </a:rPr>
              <a:t>a</a:t>
            </a:r>
            <a:r>
              <a:rPr lang="en-US" dirty="0" smtClean="0">
                <a:latin typeface="Georgia"/>
                <a:cs typeface="Georgia"/>
              </a:rPr>
              <a:t>nd displace mandible anteriorly</a:t>
            </a:r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Picture 3" descr="Tongue-blocking-airway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541" y="1957589"/>
            <a:ext cx="3665807" cy="1865186"/>
          </a:xfrm>
          <a:prstGeom prst="rect">
            <a:avLst/>
          </a:prstGeom>
        </p:spPr>
      </p:pic>
      <p:pic>
        <p:nvPicPr>
          <p:cNvPr id="5" name="Picture 4" descr="Jaw_thru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459" y="4041003"/>
            <a:ext cx="3690443" cy="20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Oropharyngeal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&amp; Nasopharyngeal Airways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1990" cy="4351338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To insert </a:t>
            </a:r>
            <a:r>
              <a:rPr lang="en-US" dirty="0">
                <a:latin typeface="Georgia"/>
                <a:cs typeface="Georgia"/>
              </a:rPr>
              <a:t>an </a:t>
            </a:r>
            <a:r>
              <a:rPr lang="en-US" dirty="0" err="1">
                <a:latin typeface="Georgia"/>
                <a:cs typeface="Georgia"/>
              </a:rPr>
              <a:t>oropharyngeal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or nasopharyngeal airway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Depress tongue out of the way so that it does not get pushed backwards and obstruct airway then insert airway posteriorly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Nasal airway can be used on conscious/semi-conscious patients, can cause nasal trauma/bleeding, do NOT use if suspected </a:t>
            </a:r>
            <a:r>
              <a:rPr lang="en-US" dirty="0" err="1" smtClean="0">
                <a:latin typeface="Georgia"/>
                <a:cs typeface="Georgia"/>
              </a:rPr>
              <a:t>cribiform</a:t>
            </a:r>
            <a:r>
              <a:rPr lang="en-US" dirty="0" smtClean="0">
                <a:latin typeface="Georgia"/>
                <a:cs typeface="Georgia"/>
              </a:rPr>
              <a:t> plate fracture, lubricate well and insert into unobstructed nostril.</a:t>
            </a:r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Content Placeholder 6" descr="One-piece_Guedel_Airway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67" b="-28367"/>
          <a:stretch>
            <a:fillRect/>
          </a:stretch>
        </p:blipFill>
        <p:spPr>
          <a:xfrm>
            <a:off x="658829" y="3402452"/>
            <a:ext cx="4071921" cy="3982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626" y="4262437"/>
            <a:ext cx="2889250" cy="2166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4214613"/>
            <a:ext cx="3381375" cy="22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Extraglottic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&amp; </a:t>
            </a:r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Supraglottic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Devices: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Used in patients who require an advanced airway adjunct but in whom intubation has failed or is unlikely to succeed.</a:t>
            </a:r>
          </a:p>
          <a:p>
            <a:r>
              <a:rPr lang="en-US" dirty="0" smtClean="0">
                <a:latin typeface="Georgia"/>
                <a:cs typeface="Georgia"/>
              </a:rPr>
              <a:t>Laryngeal Mask Airway (LMA)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Not a “protected” airway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Lubricate device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Use tongue depressor to secure tongue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Place pointed end toward hard palate, then </a:t>
            </a:r>
            <a:endParaRPr lang="en-US" dirty="0" smtClean="0">
              <a:latin typeface="Georgia"/>
              <a:cs typeface="Georgia"/>
            </a:endParaRPr>
          </a:p>
          <a:p>
            <a:pPr marL="457200" lvl="1" indent="0">
              <a:buNone/>
            </a:pPr>
            <a:r>
              <a:rPr lang="en-US" dirty="0" smtClean="0">
                <a:latin typeface="Georgia"/>
                <a:cs typeface="Georgia"/>
              </a:rPr>
              <a:t>spin </a:t>
            </a:r>
            <a:r>
              <a:rPr lang="en-US" dirty="0">
                <a:latin typeface="Georgia"/>
                <a:cs typeface="Georgia"/>
              </a:rPr>
              <a:t>180 degrees when entering posterior oropharynx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Inflate cuff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Add/subtract air to improve seal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Optimal seal ~ 20 cm H</a:t>
            </a:r>
            <a:r>
              <a:rPr lang="en-US" baseline="-25000" dirty="0">
                <a:latin typeface="Georgia"/>
                <a:cs typeface="Georgia"/>
              </a:rPr>
              <a:t>2</a:t>
            </a:r>
            <a:r>
              <a:rPr lang="en-US" dirty="0">
                <a:latin typeface="Georgia"/>
                <a:cs typeface="Georgia"/>
              </a:rPr>
              <a:t>O without leak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</p:txBody>
      </p:sp>
      <p:pic>
        <p:nvPicPr>
          <p:cNvPr id="4" name="Picture 3" descr="L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625" y="2855243"/>
            <a:ext cx="3051483" cy="22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Definitive Airways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 definitive airway requires a tube placed in the trachea with the cuff inflated below the vocal cords, the tube connected to some form of oxygen-enriched assisted ventilation and the airway secured in place.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Orotracheal</a:t>
            </a:r>
            <a:r>
              <a:rPr lang="en-US" dirty="0" smtClean="0">
                <a:latin typeface="Georgia"/>
                <a:cs typeface="Georgia"/>
              </a:rPr>
              <a:t> tubes</a:t>
            </a: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Nasotracheal</a:t>
            </a:r>
            <a:r>
              <a:rPr lang="en-US" dirty="0" smtClean="0">
                <a:latin typeface="Georgia"/>
                <a:cs typeface="Georgia"/>
              </a:rPr>
              <a:t> tubes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Surgical Airways </a:t>
            </a:r>
          </a:p>
          <a:p>
            <a:pPr lvl="2"/>
            <a:r>
              <a:rPr lang="en-US" dirty="0" err="1" smtClean="0">
                <a:latin typeface="Georgia"/>
                <a:cs typeface="Georgia"/>
              </a:rPr>
              <a:t>Cricothyroidotomy</a:t>
            </a:r>
            <a:endParaRPr lang="en-US" dirty="0" smtClean="0">
              <a:latin typeface="Georgia"/>
              <a:cs typeface="Georgia"/>
            </a:endParaRPr>
          </a:p>
          <a:p>
            <a:pPr lvl="2"/>
            <a:r>
              <a:rPr lang="en-US" dirty="0" smtClean="0">
                <a:latin typeface="Georgia"/>
                <a:cs typeface="Georgia"/>
              </a:rPr>
              <a:t>Tracheostomy</a:t>
            </a:r>
          </a:p>
        </p:txBody>
      </p:sp>
    </p:spTree>
    <p:extLst>
      <p:ext uri="{BB962C8B-B14F-4D97-AF65-F5344CB8AC3E}">
        <p14:creationId xmlns:p14="http://schemas.microsoft.com/office/powerpoint/2010/main" val="237003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Indications for Endotracheal Intubation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Hypoventilation</a:t>
            </a:r>
          </a:p>
          <a:p>
            <a:r>
              <a:rPr lang="en-US" dirty="0" smtClean="0">
                <a:latin typeface="Georgia"/>
                <a:cs typeface="Georgia"/>
              </a:rPr>
              <a:t>Hypoxia</a:t>
            </a:r>
          </a:p>
          <a:p>
            <a:r>
              <a:rPr lang="en-US" dirty="0" smtClean="0">
                <a:latin typeface="Georgia"/>
                <a:cs typeface="Georgia"/>
              </a:rPr>
              <a:t>Airway Protection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Mental Status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GCS &lt;8 = intubate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Secretions/ blood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Direct trauma, swelling, burns</a:t>
            </a:r>
          </a:p>
          <a:p>
            <a:r>
              <a:rPr lang="en-US" dirty="0" smtClean="0">
                <a:latin typeface="Georgia"/>
                <a:cs typeface="Georgia"/>
              </a:rPr>
              <a:t>Procedures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Bronchoscopy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Urgent radiologic studies in non-cooperative patient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Steps for Endotracheal Intubation: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Have a plan in the event of failure that includes the possibility of performing a surgical airway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Ensure that suction and ability to delivery positive pressure ventilation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Maintain c-spine precautions at all times.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Know your equipment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Know contraindications for RSI drugs</a:t>
            </a:r>
          </a:p>
          <a:p>
            <a:endParaRPr lang="en-US" dirty="0" smtClean="0">
              <a:latin typeface="Georgia"/>
              <a:cs typeface="Georgia"/>
            </a:endParaRPr>
          </a:p>
        </p:txBody>
      </p:sp>
      <p:pic>
        <p:nvPicPr>
          <p:cNvPr id="5" name="Content Placeholder 7" descr="Macintosh_Blad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67" r="-18167"/>
          <a:stretch>
            <a:fillRect/>
          </a:stretch>
        </p:blipFill>
        <p:spPr>
          <a:xfrm>
            <a:off x="7325442" y="4070129"/>
            <a:ext cx="2177582" cy="2129666"/>
          </a:xfrm>
          <a:prstGeom prst="rect">
            <a:avLst/>
          </a:prstGeom>
        </p:spPr>
      </p:pic>
      <p:pic>
        <p:nvPicPr>
          <p:cNvPr id="6" name="Content Placeholder 9" descr="Laryngoscopes-Miller_blad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64" b="-5464"/>
          <a:stretch>
            <a:fillRect/>
          </a:stretch>
        </p:blipFill>
        <p:spPr>
          <a:xfrm>
            <a:off x="9411186" y="3984033"/>
            <a:ext cx="2399814" cy="23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Rapid Sequence Intubation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052"/>
            <a:ext cx="10515600" cy="4351338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Pre-oxygenate with 100% oxygen</a:t>
            </a:r>
          </a:p>
          <a:p>
            <a:r>
              <a:rPr lang="en-US" dirty="0" smtClean="0">
                <a:latin typeface="Georgia"/>
                <a:cs typeface="Georgia"/>
              </a:rPr>
              <a:t>Administer induction drug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Ex: </a:t>
            </a:r>
            <a:r>
              <a:rPr lang="en-US" dirty="0" err="1" smtClean="0">
                <a:latin typeface="Georgia"/>
                <a:cs typeface="Georgia"/>
              </a:rPr>
              <a:t>etomidate</a:t>
            </a:r>
            <a:r>
              <a:rPr lang="en-US" dirty="0" smtClean="0">
                <a:latin typeface="Georgia"/>
                <a:cs typeface="Georgia"/>
              </a:rPr>
              <a:t> 0.3 mg/kg</a:t>
            </a:r>
          </a:p>
          <a:p>
            <a:r>
              <a:rPr lang="en-US" dirty="0" smtClean="0">
                <a:latin typeface="Georgia"/>
                <a:cs typeface="Georgia"/>
              </a:rPr>
              <a:t>Administer muscle relaxant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Ex: succinylcholine 1-2mg/kg</a:t>
            </a:r>
          </a:p>
          <a:p>
            <a:r>
              <a:rPr lang="en-US" dirty="0" smtClean="0">
                <a:latin typeface="Georgia"/>
                <a:cs typeface="Georgia"/>
              </a:rPr>
              <a:t>Intubate patient </a:t>
            </a:r>
            <a:r>
              <a:rPr lang="en-US" dirty="0" err="1" smtClean="0">
                <a:latin typeface="Georgia"/>
                <a:cs typeface="Georgia"/>
              </a:rPr>
              <a:t>orotracheally</a:t>
            </a:r>
            <a:r>
              <a:rPr lang="en-US" dirty="0" smtClean="0">
                <a:latin typeface="Georgia"/>
                <a:cs typeface="Georgia"/>
              </a:rPr>
              <a:t>, visualize ETT passing beyond vocal cords</a:t>
            </a:r>
          </a:p>
          <a:p>
            <a:r>
              <a:rPr lang="en-US" dirty="0" smtClean="0">
                <a:latin typeface="Georgia"/>
                <a:cs typeface="Georgia"/>
              </a:rPr>
              <a:t>Inflate cuff and confirm tube placement by </a:t>
            </a:r>
            <a:r>
              <a:rPr lang="en-US" dirty="0" err="1" smtClean="0">
                <a:latin typeface="Georgia"/>
                <a:cs typeface="Georgia"/>
              </a:rPr>
              <a:t>ascultating</a:t>
            </a:r>
            <a:r>
              <a:rPr lang="en-US" dirty="0" smtClean="0">
                <a:latin typeface="Georgia"/>
                <a:cs typeface="Georgia"/>
              </a:rPr>
              <a:t> the chest, checking O2 saturation, and with end-tidal CO2 monitor</a:t>
            </a:r>
          </a:p>
          <a:p>
            <a:r>
              <a:rPr lang="en-US" dirty="0" smtClean="0">
                <a:latin typeface="Georgia"/>
                <a:cs typeface="Georgia"/>
              </a:rPr>
              <a:t>Attach </a:t>
            </a:r>
            <a:r>
              <a:rPr lang="en-US" dirty="0" err="1" smtClean="0">
                <a:latin typeface="Georgia"/>
                <a:cs typeface="Georgia"/>
              </a:rPr>
              <a:t>ventilatory</a:t>
            </a:r>
            <a:r>
              <a:rPr lang="en-US" dirty="0" smtClean="0">
                <a:latin typeface="Georgia"/>
                <a:cs typeface="Georgia"/>
              </a:rPr>
              <a:t> device to ETT</a:t>
            </a:r>
          </a:p>
          <a:p>
            <a:r>
              <a:rPr lang="en-US" dirty="0" smtClean="0">
                <a:latin typeface="Georgia"/>
                <a:cs typeface="Georgia"/>
              </a:rPr>
              <a:t>Secure tube</a:t>
            </a:r>
          </a:p>
          <a:p>
            <a:r>
              <a:rPr lang="en-US" dirty="0" smtClean="0">
                <a:latin typeface="Georgia"/>
                <a:cs typeface="Georgia"/>
              </a:rPr>
              <a:t>Continue sedation</a:t>
            </a:r>
          </a:p>
          <a:p>
            <a:r>
              <a:rPr lang="en-US" dirty="0" smtClean="0">
                <a:latin typeface="Georgia"/>
                <a:cs typeface="Georgia"/>
              </a:rPr>
              <a:t>Insert OG or NG tube and attach to suction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Picture 3" descr="Sondeintubat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236" y="1779433"/>
            <a:ext cx="2333942" cy="1750457"/>
          </a:xfrm>
          <a:prstGeom prst="rect">
            <a:avLst/>
          </a:prstGeom>
        </p:spPr>
      </p:pic>
      <p:pic>
        <p:nvPicPr>
          <p:cNvPr id="5" name="Picture 4" descr="Larynxmikro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447" y="1799595"/>
            <a:ext cx="2335219" cy="17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Outline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Global context </a:t>
            </a:r>
          </a:p>
          <a:p>
            <a:r>
              <a:rPr lang="en-US" dirty="0" smtClean="0">
                <a:latin typeface="Georgia"/>
                <a:cs typeface="Georgia"/>
              </a:rPr>
              <a:t>Airway Anatomy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Management strategies/ Ideal treatment</a:t>
            </a:r>
          </a:p>
          <a:p>
            <a:r>
              <a:rPr lang="en-US" dirty="0">
                <a:latin typeface="Georgia"/>
                <a:cs typeface="Georgia"/>
              </a:rPr>
              <a:t>Adaptations for resource-limited settings/ context appropriate treatment</a:t>
            </a:r>
          </a:p>
          <a:p>
            <a:r>
              <a:rPr lang="en-US" dirty="0">
                <a:latin typeface="Georgia"/>
                <a:cs typeface="Georgia"/>
              </a:rPr>
              <a:t>Case for discussion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103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RSI Medication Overview: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69" y="1825624"/>
            <a:ext cx="11052431" cy="5032375"/>
          </a:xfrm>
          <a:noFill/>
        </p:spPr>
        <p:txBody>
          <a:bodyPr>
            <a:normAutofit/>
          </a:bodyPr>
          <a:lstStyle/>
          <a:p>
            <a:pPr lvl="1"/>
            <a:r>
              <a:rPr lang="en-US" dirty="0" err="1" smtClean="0">
                <a:latin typeface="Georgia"/>
                <a:cs typeface="Georgia"/>
              </a:rPr>
              <a:t>Etomidate</a:t>
            </a:r>
            <a:r>
              <a:rPr lang="en-US" dirty="0" smtClean="0">
                <a:latin typeface="Georgia"/>
                <a:cs typeface="Georgia"/>
              </a:rPr>
              <a:t> (0.3 </a:t>
            </a:r>
            <a:r>
              <a:rPr lang="en-US" dirty="0">
                <a:latin typeface="Georgia"/>
                <a:cs typeface="Georgia"/>
              </a:rPr>
              <a:t>mg/</a:t>
            </a:r>
            <a:r>
              <a:rPr lang="en-US" dirty="0" smtClean="0">
                <a:latin typeface="Georgia"/>
                <a:cs typeface="Georgia"/>
              </a:rPr>
              <a:t>kg)</a:t>
            </a:r>
          </a:p>
          <a:p>
            <a:pPr lvl="2"/>
            <a:r>
              <a:rPr lang="en-US" dirty="0" err="1" smtClean="0">
                <a:latin typeface="Georgia"/>
                <a:cs typeface="Georgia"/>
              </a:rPr>
              <a:t>Etomidate</a:t>
            </a:r>
            <a:r>
              <a:rPr lang="en-US" dirty="0" smtClean="0">
                <a:latin typeface="Georgia"/>
                <a:cs typeface="Georgia"/>
              </a:rPr>
              <a:t> can cause adrenal suppression</a:t>
            </a:r>
          </a:p>
          <a:p>
            <a:pPr lvl="2"/>
            <a:r>
              <a:rPr lang="en-US" dirty="0" err="1" smtClean="0">
                <a:latin typeface="Georgia"/>
                <a:cs typeface="Georgia"/>
              </a:rPr>
              <a:t>Propofol</a:t>
            </a:r>
            <a:r>
              <a:rPr lang="en-US" dirty="0">
                <a:latin typeface="Georgia"/>
                <a:cs typeface="Georgia"/>
              </a:rPr>
              <a:t>, thiopental, </a:t>
            </a:r>
            <a:r>
              <a:rPr lang="en-US" dirty="0" err="1">
                <a:latin typeface="Georgia"/>
                <a:cs typeface="Georgia"/>
              </a:rPr>
              <a:t>methohexital</a:t>
            </a:r>
            <a:endParaRPr lang="en-US" dirty="0">
              <a:latin typeface="Georgia"/>
              <a:cs typeface="Georgia"/>
            </a:endParaRPr>
          </a:p>
          <a:p>
            <a:pPr lvl="3"/>
            <a:r>
              <a:rPr lang="en-US" dirty="0">
                <a:latin typeface="Georgia"/>
                <a:cs typeface="Georgia"/>
              </a:rPr>
              <a:t>Caution </a:t>
            </a:r>
            <a:r>
              <a:rPr lang="en-US" dirty="0" smtClean="0">
                <a:latin typeface="Georgia"/>
                <a:cs typeface="Georgia"/>
              </a:rPr>
              <a:t>hypotension </a:t>
            </a:r>
            <a:r>
              <a:rPr lang="en-US" dirty="0">
                <a:latin typeface="Georgia"/>
                <a:cs typeface="Georgia"/>
              </a:rPr>
              <a:t>in hypovolemic patients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Ketamine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Relatively </a:t>
            </a:r>
            <a:r>
              <a:rPr lang="en-US" dirty="0" err="1">
                <a:latin typeface="Georgia"/>
                <a:cs typeface="Georgia"/>
              </a:rPr>
              <a:t>hemodynamically</a:t>
            </a:r>
            <a:r>
              <a:rPr lang="en-US" dirty="0">
                <a:latin typeface="Georgia"/>
                <a:cs typeface="Georgia"/>
              </a:rPr>
              <a:t> stable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Do not use if traumatic brain injury suspected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Succinylcholine (1-2 mg/kg, usual dose is 100mg)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Can cause hyperkalemia – avoid in crush syndrome, burn, end-stage renal patients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 err="1">
                <a:latin typeface="Georgia"/>
                <a:cs typeface="Georgia"/>
              </a:rPr>
              <a:t>Rocuronium</a:t>
            </a:r>
            <a:r>
              <a:rPr lang="en-US" dirty="0">
                <a:latin typeface="Georgia"/>
                <a:cs typeface="Georgia"/>
              </a:rPr>
              <a:t> (1.2 mg/kg)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Fast onset at this dose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Long duration of action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Option if succinylcholine is contraindicated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6937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Helpful Techniques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73517" cy="4351338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“BURP” Maneuver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Backward, upward, rightward pressure on thyroid cartilage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Cricoid pressure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Efficacy controversial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Common error: putting pressure on thyroid cartilage instead of cricoid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Video laryngoscopy or </a:t>
            </a:r>
            <a:r>
              <a:rPr lang="en-US" dirty="0" err="1" smtClean="0">
                <a:latin typeface="Georgia"/>
                <a:cs typeface="Georgia"/>
              </a:rPr>
              <a:t>fiberoptic</a:t>
            </a:r>
            <a:r>
              <a:rPr lang="en-US" dirty="0" smtClean="0">
                <a:latin typeface="Georgia"/>
                <a:cs typeface="Georgia"/>
              </a:rPr>
              <a:t> scope</a:t>
            </a:r>
          </a:p>
        </p:txBody>
      </p:sp>
    </p:spTree>
    <p:extLst>
      <p:ext uri="{BB962C8B-B14F-4D97-AF65-F5344CB8AC3E}">
        <p14:creationId xmlns:p14="http://schemas.microsoft.com/office/powerpoint/2010/main" val="46401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Unsuccessful Intubation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Call for help</a:t>
            </a:r>
          </a:p>
          <a:p>
            <a:r>
              <a:rPr lang="en-US" dirty="0">
                <a:latin typeface="Georgia"/>
                <a:cs typeface="Georgia"/>
              </a:rPr>
              <a:t>C</a:t>
            </a:r>
            <a:r>
              <a:rPr lang="en-US" dirty="0" smtClean="0">
                <a:latin typeface="Georgia"/>
                <a:cs typeface="Georgia"/>
              </a:rPr>
              <a:t>onsider </a:t>
            </a:r>
            <a:r>
              <a:rPr lang="en-US" dirty="0">
                <a:latin typeface="Georgia"/>
                <a:cs typeface="Georgia"/>
              </a:rPr>
              <a:t>removing tube and using bag-valve </a:t>
            </a:r>
            <a:r>
              <a:rPr lang="en-US" dirty="0" smtClean="0">
                <a:latin typeface="Georgia"/>
                <a:cs typeface="Georgia"/>
              </a:rPr>
              <a:t>mask</a:t>
            </a:r>
          </a:p>
          <a:p>
            <a:r>
              <a:rPr lang="en-US" dirty="0" smtClean="0">
                <a:latin typeface="Georgia"/>
                <a:cs typeface="Georgia"/>
              </a:rPr>
              <a:t>LMA</a:t>
            </a:r>
          </a:p>
          <a:p>
            <a:r>
              <a:rPr lang="en-US" dirty="0" smtClean="0">
                <a:latin typeface="Georgia"/>
                <a:cs typeface="Georgia"/>
              </a:rPr>
              <a:t>Definitive (surgical) airway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6358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Establishing a Definitive Airway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Establish a definitive airway (tube placed in trachea with cuff inflated below the vocal cords and the tube connected to a ventilation device</a:t>
            </a:r>
            <a:r>
              <a:rPr lang="en-US" dirty="0" smtClean="0">
                <a:latin typeface="Georgia"/>
                <a:cs typeface="Georgia"/>
              </a:rPr>
              <a:t>)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Intubation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Surgical </a:t>
            </a:r>
            <a:r>
              <a:rPr lang="en-US" dirty="0" err="1">
                <a:latin typeface="Georgia"/>
                <a:cs typeface="Georgia"/>
              </a:rPr>
              <a:t>cricothyroidotomy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Needle </a:t>
            </a:r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Cricothyroidotomy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6068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Provides oxygen on a short-term basis until definitive airway can be placed</a:t>
            </a:r>
          </a:p>
          <a:p>
            <a:r>
              <a:rPr lang="en-US" dirty="0" err="1" smtClean="0">
                <a:latin typeface="Georgia"/>
                <a:cs typeface="Georgia"/>
              </a:rPr>
              <a:t>Seldinger</a:t>
            </a:r>
            <a:r>
              <a:rPr lang="en-US" dirty="0" smtClean="0">
                <a:latin typeface="Georgia"/>
                <a:cs typeface="Georgia"/>
              </a:rPr>
              <a:t> technique</a:t>
            </a:r>
          </a:p>
          <a:p>
            <a:r>
              <a:rPr lang="en-US" dirty="0">
                <a:latin typeface="Georgia"/>
                <a:cs typeface="Georgia"/>
              </a:rPr>
              <a:t>Insertion of needle through </a:t>
            </a:r>
            <a:r>
              <a:rPr lang="en-US" dirty="0" err="1">
                <a:latin typeface="Georgia"/>
                <a:cs typeface="Georgia"/>
              </a:rPr>
              <a:t>cricothyroid</a:t>
            </a:r>
            <a:r>
              <a:rPr lang="en-US" dirty="0">
                <a:latin typeface="Georgia"/>
                <a:cs typeface="Georgia"/>
              </a:rPr>
              <a:t> membrane into </a:t>
            </a:r>
            <a:r>
              <a:rPr lang="en-US" dirty="0" smtClean="0">
                <a:latin typeface="Georgia"/>
                <a:cs typeface="Georgia"/>
              </a:rPr>
              <a:t>trachea</a:t>
            </a:r>
          </a:p>
          <a:p>
            <a:r>
              <a:rPr lang="en-US" dirty="0" smtClean="0">
                <a:latin typeface="Georgia"/>
                <a:cs typeface="Georgia"/>
              </a:rPr>
              <a:t>Large-caliber plastic cannula placed </a:t>
            </a:r>
          </a:p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   through </a:t>
            </a:r>
            <a:r>
              <a:rPr lang="en-US" dirty="0" err="1" smtClean="0">
                <a:latin typeface="Georgia"/>
                <a:cs typeface="Georgia"/>
              </a:rPr>
              <a:t>cricothyroid</a:t>
            </a:r>
            <a:r>
              <a:rPr lang="en-US" dirty="0" smtClean="0">
                <a:latin typeface="Georgia"/>
                <a:cs typeface="Georgia"/>
              </a:rPr>
              <a:t> membrane into trachea</a:t>
            </a:r>
          </a:p>
          <a:p>
            <a:r>
              <a:rPr lang="en-US" dirty="0" smtClean="0">
                <a:latin typeface="Georgia"/>
                <a:cs typeface="Georgia"/>
              </a:rPr>
              <a:t>Cannula connected to oxygen at 15L/min via</a:t>
            </a:r>
          </a:p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   y-connector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Georgia"/>
                <a:cs typeface="Georgia"/>
              </a:rPr>
              <a:t>Intermittent insufflation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endParaRPr lang="en-US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Picture 3" descr="Kit_de_Cricothyroïdotomi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506" y="3852998"/>
            <a:ext cx="4281504" cy="28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Surgical </a:t>
            </a:r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Cricothyroidotomy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825625"/>
            <a:ext cx="7258050" cy="4351338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Palpate the thyroid notch, </a:t>
            </a:r>
            <a:r>
              <a:rPr lang="en-US" dirty="0" err="1" smtClean="0">
                <a:latin typeface="Georgia"/>
                <a:cs typeface="Georgia"/>
              </a:rPr>
              <a:t>cricothyroid</a:t>
            </a:r>
            <a:r>
              <a:rPr lang="en-US" dirty="0" smtClean="0">
                <a:latin typeface="Georgia"/>
                <a:cs typeface="Georgia"/>
              </a:rPr>
              <a:t> interval, and sternal notch for orientation</a:t>
            </a:r>
          </a:p>
          <a:p>
            <a:r>
              <a:rPr lang="en-US" dirty="0" smtClean="0">
                <a:latin typeface="Georgia"/>
                <a:cs typeface="Georgia"/>
              </a:rPr>
              <a:t>Stabilize the thyroid cartilage with left hand and maintain stabilization until the trachea is intubated</a:t>
            </a:r>
          </a:p>
          <a:p>
            <a:r>
              <a:rPr lang="en-US" dirty="0" smtClean="0">
                <a:latin typeface="Georgia"/>
                <a:cs typeface="Georgia"/>
              </a:rPr>
              <a:t>Make a transverse incision (obese patient use a vertical incision) over the </a:t>
            </a:r>
            <a:r>
              <a:rPr lang="en-US" dirty="0" err="1" smtClean="0">
                <a:latin typeface="Georgia"/>
                <a:cs typeface="Georgia"/>
              </a:rPr>
              <a:t>cricothyroid</a:t>
            </a:r>
            <a:r>
              <a:rPr lang="en-US" dirty="0" smtClean="0">
                <a:latin typeface="Georgia"/>
                <a:cs typeface="Georgia"/>
              </a:rPr>
              <a:t> membrane and incise through the membrane transversely.</a:t>
            </a:r>
          </a:p>
          <a:p>
            <a:r>
              <a:rPr lang="en-US" dirty="0" smtClean="0">
                <a:latin typeface="Georgia"/>
                <a:cs typeface="Georgia"/>
              </a:rPr>
              <a:t>Insert hemostat or tracheal spreader into incision and rotate 90 degrees to open airway</a:t>
            </a:r>
          </a:p>
          <a:p>
            <a:r>
              <a:rPr lang="en-US" dirty="0" smtClean="0">
                <a:latin typeface="Georgia"/>
                <a:cs typeface="Georgia"/>
              </a:rPr>
              <a:t>Insert proper-sized, cuffed endotracheal tube into </a:t>
            </a:r>
            <a:r>
              <a:rPr lang="en-US" dirty="0" err="1" smtClean="0">
                <a:latin typeface="Georgia"/>
                <a:cs typeface="Georgia"/>
              </a:rPr>
              <a:t>cricothyroidmembrane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Inflate cuff and apply ventilation</a:t>
            </a:r>
          </a:p>
          <a:p>
            <a:r>
              <a:rPr lang="en-US" dirty="0" smtClean="0">
                <a:latin typeface="Georgia"/>
                <a:cs typeface="Georgia"/>
              </a:rPr>
              <a:t>Observe and </a:t>
            </a:r>
            <a:r>
              <a:rPr lang="en-US" dirty="0" err="1" smtClean="0">
                <a:latin typeface="Georgia"/>
                <a:cs typeface="Georgia"/>
              </a:rPr>
              <a:t>ascultate</a:t>
            </a:r>
            <a:r>
              <a:rPr lang="en-US" dirty="0" smtClean="0">
                <a:latin typeface="Georgia"/>
                <a:cs typeface="Georgia"/>
              </a:rPr>
              <a:t> for lung inflation and end tidal CO2</a:t>
            </a:r>
          </a:p>
          <a:p>
            <a:r>
              <a:rPr lang="en-US" dirty="0" smtClean="0">
                <a:latin typeface="Georgia"/>
                <a:cs typeface="Georgia"/>
              </a:rPr>
              <a:t>Secure tube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43" r="38542"/>
          <a:stretch/>
        </p:blipFill>
        <p:spPr>
          <a:xfrm>
            <a:off x="7782942" y="2270125"/>
            <a:ext cx="4266183" cy="37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Airway Decision Scheme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Alternate Process 8"/>
          <p:cNvSpPr/>
          <p:nvPr/>
        </p:nvSpPr>
        <p:spPr>
          <a:xfrm>
            <a:off x="516633" y="1894089"/>
            <a:ext cx="2540112" cy="1614280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lternate Process 11"/>
          <p:cNvSpPr/>
          <p:nvPr/>
        </p:nvSpPr>
        <p:spPr>
          <a:xfrm>
            <a:off x="518348" y="3962101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lternate Process 12"/>
          <p:cNvSpPr/>
          <p:nvPr/>
        </p:nvSpPr>
        <p:spPr>
          <a:xfrm>
            <a:off x="3359830" y="3488579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lternate Process 13"/>
          <p:cNvSpPr/>
          <p:nvPr/>
        </p:nvSpPr>
        <p:spPr>
          <a:xfrm>
            <a:off x="3359829" y="4435624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0370" y="2001708"/>
            <a:ext cx="195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Pre-oxygenate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O2 +/- bag mask +/- oral airway +/- nasal airway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845" y="4067986"/>
            <a:ext cx="226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Able to oxygenate?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179215">
            <a:off x="2816884" y="4324379"/>
            <a:ext cx="674459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989848">
            <a:off x="2775546" y="3594306"/>
            <a:ext cx="674459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98428" y="3723605"/>
            <a:ext cx="58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1483" y="4390842"/>
            <a:ext cx="68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8CBAD"/>
                </a:solidFill>
              </a:rPr>
              <a:t>NO</a:t>
            </a:r>
            <a:endParaRPr lang="en-US" dirty="0">
              <a:solidFill>
                <a:srgbClr val="F8CBAD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85319" y="3486846"/>
            <a:ext cx="516635" cy="6457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51852" y="4412364"/>
            <a:ext cx="206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Definitive Airway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Surgical Airway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6592" y="3465321"/>
            <a:ext cx="269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Assess airway anatomy  for ease of intubation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Alternate Process 26"/>
          <p:cNvSpPr/>
          <p:nvPr/>
        </p:nvSpPr>
        <p:spPr>
          <a:xfrm>
            <a:off x="6246079" y="2973745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lternate Process 27"/>
          <p:cNvSpPr/>
          <p:nvPr/>
        </p:nvSpPr>
        <p:spPr>
          <a:xfrm>
            <a:off x="6246191" y="5155239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lternate Process 28"/>
          <p:cNvSpPr/>
          <p:nvPr/>
        </p:nvSpPr>
        <p:spPr>
          <a:xfrm>
            <a:off x="6226262" y="3944046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lternate Process 29"/>
          <p:cNvSpPr/>
          <p:nvPr/>
        </p:nvSpPr>
        <p:spPr>
          <a:xfrm>
            <a:off x="9163000" y="2955980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989848">
            <a:off x="5640270" y="3187089"/>
            <a:ext cx="674459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8549124" y="2956154"/>
            <a:ext cx="674459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404253">
            <a:off x="5641984" y="3834534"/>
            <a:ext cx="674459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667375" y="3889375"/>
            <a:ext cx="74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8CBAD"/>
                </a:solidFill>
              </a:rPr>
              <a:t>Easy</a:t>
            </a:r>
            <a:endParaRPr lang="en-US" dirty="0">
              <a:solidFill>
                <a:srgbClr val="F8CBA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67375" y="327025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8CBAD"/>
                </a:solidFill>
              </a:rPr>
              <a:t>Difficult</a:t>
            </a:r>
            <a:endParaRPr lang="en-US" dirty="0">
              <a:solidFill>
                <a:srgbClr val="F8CBA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6375" y="2968625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Call for help, if available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7145774" y="4600804"/>
            <a:ext cx="674459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334499" y="2905125"/>
            <a:ext cx="252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Consider adjuncts: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LMA, LTA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92875" y="4064000"/>
            <a:ext cx="201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Intubation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94500" y="479425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Unsuccessful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77000" y="5127625"/>
            <a:ext cx="207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adjuncts: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LMA, LTA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Alternate Process 45"/>
          <p:cNvSpPr/>
          <p:nvPr/>
        </p:nvSpPr>
        <p:spPr>
          <a:xfrm>
            <a:off x="9188537" y="5175946"/>
            <a:ext cx="2346375" cy="624188"/>
          </a:xfrm>
          <a:prstGeom prst="flowChartAlternateProcess">
            <a:avLst/>
          </a:prstGeom>
          <a:solidFill>
            <a:srgbClr val="203864"/>
          </a:solidFill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8584049" y="5150079"/>
            <a:ext cx="674459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5400000">
            <a:off x="9497661" y="4109465"/>
            <a:ext cx="1672983" cy="6046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29749" y="5143500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Definitive airway/ Surgical airway</a:t>
            </a:r>
          </a:p>
        </p:txBody>
      </p:sp>
    </p:spTree>
    <p:extLst>
      <p:ext uri="{BB962C8B-B14F-4D97-AF65-F5344CB8AC3E}">
        <p14:creationId xmlns:p14="http://schemas.microsoft.com/office/powerpoint/2010/main" val="213118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/>
      <p:bldP spid="16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4" grpId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/>
      <p:bldP spid="46" grpId="0" animBg="1"/>
      <p:bldP spid="47" grpId="0" animBg="1"/>
      <p:bldP spid="48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9875" y="2603500"/>
            <a:ext cx="93503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Adaptations for Resource Limited Settings</a:t>
            </a:r>
            <a:endParaRPr lang="en-US" sz="5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2133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Limited Resource Settings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31550" cy="466725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Unfamiliar with tracheal intubation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Remember adjuncts: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Bag valve mask</a:t>
            </a:r>
          </a:p>
          <a:p>
            <a:pPr lvl="2"/>
            <a:r>
              <a:rPr lang="en-US" dirty="0" err="1" smtClean="0">
                <a:latin typeface="Georgia"/>
                <a:cs typeface="Georgia"/>
              </a:rPr>
              <a:t>Oropharyngeal</a:t>
            </a:r>
            <a:r>
              <a:rPr lang="en-US" dirty="0" smtClean="0">
                <a:latin typeface="Georgia"/>
                <a:cs typeface="Georgia"/>
              </a:rPr>
              <a:t> airway – helpful when airway obstruction caused </a:t>
            </a:r>
            <a:r>
              <a:rPr lang="en-US" smtClean="0">
                <a:latin typeface="Georgia"/>
                <a:cs typeface="Georgia"/>
              </a:rPr>
              <a:t>by tongue</a:t>
            </a:r>
            <a:endParaRPr lang="en-US" dirty="0" smtClean="0">
              <a:latin typeface="Georgia"/>
              <a:cs typeface="Georgia"/>
            </a:endParaRPr>
          </a:p>
          <a:p>
            <a:pPr lvl="2"/>
            <a:r>
              <a:rPr lang="en-US" dirty="0" smtClean="0">
                <a:latin typeface="Georgia"/>
                <a:cs typeface="Georgia"/>
              </a:rPr>
              <a:t>Laryngeal mask airway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Nasopharyngeal airway</a:t>
            </a:r>
          </a:p>
          <a:p>
            <a:pPr lvl="2"/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No ventilator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Consider early tracheostomy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Absence of proper sized tracheostomy tube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Can use appropriately sized endotracheal tube instead</a:t>
            </a:r>
          </a:p>
        </p:txBody>
      </p:sp>
    </p:spTree>
    <p:extLst>
      <p:ext uri="{BB962C8B-B14F-4D97-AF65-F5344CB8AC3E}">
        <p14:creationId xmlns:p14="http://schemas.microsoft.com/office/powerpoint/2010/main" val="39020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Limited Resource Settings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Recovery Position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May be appropriate for long transports without monitoring, no airway personnel available, no airway adjuncts available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25" y="3200081"/>
            <a:ext cx="7874000" cy="33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Goals: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/>
                <a:cs typeface="Georgia"/>
              </a:rPr>
              <a:t>Identify clinical situations in which airway compromise can </a:t>
            </a:r>
            <a:r>
              <a:rPr lang="en-US" dirty="0" smtClean="0">
                <a:latin typeface="Georgia"/>
                <a:cs typeface="Georgia"/>
              </a:rPr>
              <a:t>occur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Recognize signs of airway </a:t>
            </a:r>
            <a:r>
              <a:rPr lang="en-US" dirty="0" smtClean="0">
                <a:latin typeface="Georgia"/>
                <a:cs typeface="Georgia"/>
              </a:rPr>
              <a:t>obstruction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Understand and demonstrate techniques for airway </a:t>
            </a:r>
            <a:r>
              <a:rPr lang="en-US" dirty="0" smtClean="0">
                <a:latin typeface="Georgia"/>
                <a:cs typeface="Georgia"/>
              </a:rPr>
              <a:t>management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Describe steps for a rapid sequence intubation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0" y="2603500"/>
            <a:ext cx="365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Case Study</a:t>
            </a:r>
            <a:endParaRPr lang="en-US" sz="5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8732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Case: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A 22 year old </a:t>
            </a:r>
            <a:r>
              <a:rPr lang="en-US" dirty="0" err="1">
                <a:latin typeface="Georgia"/>
                <a:cs typeface="Georgia"/>
              </a:rPr>
              <a:t>boda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boda</a:t>
            </a:r>
            <a:r>
              <a:rPr lang="en-US" dirty="0">
                <a:latin typeface="Georgia"/>
                <a:cs typeface="Georgia"/>
              </a:rPr>
              <a:t> driver is brought in after crashing into a ditch. He was not wearing a helmet, smells of </a:t>
            </a:r>
            <a:r>
              <a:rPr lang="en-US" dirty="0" err="1">
                <a:latin typeface="Georgia"/>
                <a:cs typeface="Georgia"/>
              </a:rPr>
              <a:t>waragi</a:t>
            </a:r>
            <a:r>
              <a:rPr lang="en-US" dirty="0">
                <a:latin typeface="Georgia"/>
                <a:cs typeface="Georgia"/>
              </a:rPr>
              <a:t> and has significant facial trauma. He responds only to painful stimuli.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What are the initial management steps for care of this patient?</a:t>
            </a:r>
          </a:p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	- ABC’s</a:t>
            </a:r>
          </a:p>
          <a:p>
            <a:pPr marL="0" indent="0">
              <a:buNone/>
            </a:pPr>
            <a:r>
              <a:rPr lang="en-US" dirty="0">
                <a:latin typeface="Georgia"/>
                <a:cs typeface="Georgia"/>
              </a:rPr>
              <a:t>	</a:t>
            </a:r>
            <a:r>
              <a:rPr lang="en-US" dirty="0" smtClean="0">
                <a:latin typeface="Georgia"/>
                <a:cs typeface="Georgia"/>
              </a:rPr>
              <a:t>- Airway: intubate for GCS&lt;8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9845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Useful Resources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err="1">
                <a:latin typeface="Georgia"/>
                <a:cs typeface="Georgia"/>
              </a:rPr>
              <a:t>Trauma.org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Trauma Care Manual - Ian Greaves, Keith Porter, Jim Ryan</a:t>
            </a:r>
          </a:p>
          <a:p>
            <a:r>
              <a:rPr lang="en-US" dirty="0">
                <a:latin typeface="Georgia"/>
                <a:cs typeface="Georgia"/>
              </a:rPr>
              <a:t>Trauma Management- </a:t>
            </a:r>
            <a:r>
              <a:rPr lang="en-US" dirty="0" err="1">
                <a:latin typeface="Georgia"/>
                <a:cs typeface="Georgia"/>
              </a:rPr>
              <a:t>Demetrios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Demetriades</a:t>
            </a:r>
            <a:r>
              <a:rPr lang="en-US" dirty="0">
                <a:latin typeface="Georgia"/>
                <a:cs typeface="Georgia"/>
              </a:rPr>
              <a:t>, Juan A. </a:t>
            </a:r>
            <a:r>
              <a:rPr lang="en-US" dirty="0" err="1">
                <a:latin typeface="Georgia"/>
                <a:cs typeface="Georgia"/>
              </a:rPr>
              <a:t>Asenio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53" y="1825625"/>
            <a:ext cx="11777061" cy="4350543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Maija Cheung, MD - Yale General Surgery Resident</a:t>
            </a:r>
          </a:p>
          <a:p>
            <a:r>
              <a:rPr lang="en-US" dirty="0" smtClean="0">
                <a:latin typeface="Georgia"/>
                <a:cs typeface="Georgia"/>
              </a:rPr>
              <a:t>Michael </a:t>
            </a:r>
            <a:r>
              <a:rPr lang="en-US" dirty="0" err="1" smtClean="0">
                <a:latin typeface="Georgia"/>
                <a:cs typeface="Georgia"/>
              </a:rPr>
              <a:t>DeWane</a:t>
            </a:r>
            <a:r>
              <a:rPr lang="en-US" dirty="0" smtClean="0">
                <a:latin typeface="Georgia"/>
                <a:cs typeface="Georgia"/>
              </a:rPr>
              <a:t>, MD - Yale General Surgery Resident </a:t>
            </a:r>
          </a:p>
          <a:p>
            <a:r>
              <a:rPr lang="en-US" dirty="0" smtClean="0">
                <a:latin typeface="Georgia"/>
                <a:cs typeface="Georgia"/>
              </a:rPr>
              <a:t>Naomi </a:t>
            </a:r>
            <a:r>
              <a:rPr lang="en-US" dirty="0" err="1" smtClean="0">
                <a:latin typeface="Georgia"/>
                <a:cs typeface="Georgia"/>
              </a:rPr>
              <a:t>Kebba</a:t>
            </a:r>
            <a:r>
              <a:rPr lang="en-US" dirty="0" smtClean="0">
                <a:latin typeface="Georgia"/>
                <a:cs typeface="Georgia"/>
              </a:rPr>
              <a:t>, MD – Surgeon, Uganda Heart Institute </a:t>
            </a:r>
          </a:p>
          <a:p>
            <a:r>
              <a:rPr lang="en-US" dirty="0" smtClean="0">
                <a:latin typeface="Georgia"/>
                <a:cs typeface="Georgia"/>
              </a:rPr>
              <a:t>Michael </a:t>
            </a:r>
            <a:r>
              <a:rPr lang="en-US" dirty="0" err="1" smtClean="0">
                <a:latin typeface="Georgia"/>
                <a:cs typeface="Georgia"/>
              </a:rPr>
              <a:t>Lipnick</a:t>
            </a:r>
            <a:r>
              <a:rPr lang="en-US" dirty="0" smtClean="0">
                <a:latin typeface="Georgia"/>
                <a:cs typeface="Georgia"/>
              </a:rPr>
              <a:t>, MD - UCSF Anesthesiologist </a:t>
            </a:r>
          </a:p>
          <a:p>
            <a:r>
              <a:rPr lang="en-US" dirty="0" err="1" smtClean="0">
                <a:latin typeface="Georgia"/>
                <a:cs typeface="Georgia"/>
              </a:rPr>
              <a:t>Doruk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Ozgediz</a:t>
            </a:r>
            <a:r>
              <a:rPr lang="en-US" dirty="0" smtClean="0">
                <a:latin typeface="Georgia"/>
                <a:cs typeface="Georgia"/>
              </a:rPr>
              <a:t>, MD - Yale Pediatric Surgeon </a:t>
            </a:r>
          </a:p>
          <a:p>
            <a:r>
              <a:rPr lang="en-US" dirty="0" err="1" smtClean="0">
                <a:latin typeface="Georgia"/>
                <a:cs typeface="Georgia"/>
              </a:rPr>
              <a:t>Lameck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Semogerere</a:t>
            </a:r>
            <a:r>
              <a:rPr lang="en-US" dirty="0" smtClean="0">
                <a:latin typeface="Georgia"/>
                <a:cs typeface="Georgia"/>
              </a:rPr>
              <a:t>, MD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4841" y="6062274"/>
            <a:ext cx="8475579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dirty="0"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dirty="0" smtClean="0">
                <a:latin typeface="Georgia"/>
                <a:ea typeface="Times New Roman"/>
                <a:cs typeface="Georgia"/>
                <a:sym typeface="Times New Roman"/>
              </a:rPr>
              <a:t>February 2017 </a:t>
            </a:r>
            <a:r>
              <a:rPr lang="en-US" dirty="0">
                <a:latin typeface="Georgia"/>
                <a:ea typeface="Times New Roman"/>
                <a:cs typeface="Georgia"/>
                <a:sym typeface="Times New Roman"/>
              </a:rPr>
              <a:t>by Maija Cheung MD &amp; Michael </a:t>
            </a:r>
            <a:r>
              <a:rPr lang="en-US" dirty="0" err="1">
                <a:latin typeface="Georgia"/>
                <a:ea typeface="Times New Roman"/>
                <a:cs typeface="Georgia"/>
                <a:sym typeface="Times New Roman"/>
              </a:rPr>
              <a:t>DeWane</a:t>
            </a:r>
            <a:r>
              <a:rPr lang="en-US" dirty="0">
                <a:latin typeface="Georgia"/>
                <a:ea typeface="Times New Roman"/>
                <a:cs typeface="Georgia"/>
                <a:sym typeface="Times New Roman"/>
              </a:rPr>
              <a:t> MD</a:t>
            </a:r>
            <a:endParaRPr lang="en-US" dirty="0">
              <a:latin typeface="Georgia"/>
              <a:ea typeface="Times New Roman"/>
              <a:cs typeface="Georgi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16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Global Context/ Importance: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Inadequate delivery of oxygenated blood </a:t>
            </a:r>
            <a:r>
              <a:rPr lang="en-US" dirty="0" smtClean="0">
                <a:latin typeface="Georgia"/>
                <a:cs typeface="Georgia"/>
              </a:rPr>
              <a:t>to the brain and vital organs is the 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fastest killer </a:t>
            </a:r>
            <a:r>
              <a:rPr lang="en-US" dirty="0" smtClean="0">
                <a:latin typeface="Georgia"/>
                <a:cs typeface="Georgia"/>
              </a:rPr>
              <a:t>of injured patients therefore </a:t>
            </a:r>
            <a:r>
              <a:rPr lang="en-US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upplemental oxygen </a:t>
            </a:r>
            <a:r>
              <a:rPr lang="en-US" dirty="0" smtClean="0">
                <a:latin typeface="Georgia"/>
                <a:cs typeface="Georgia"/>
              </a:rPr>
              <a:t>should be administered to all trauma patients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Early preventable deaths from airway problems from trauma often result from: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Failure to recognize the need for an airway intervention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Inability to establish an airway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Failure to recognize an inappropriately placed airway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Failure to recognize the need for an alternative airway plan after repeated failed intubation attempts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Displacement of a previously established airway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Aspiration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5526" y="2155943"/>
            <a:ext cx="85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Initial Airway Assessment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7796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Remember your primary survey!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5200" cy="4351338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latin typeface="Georgia"/>
                <a:cs typeface="Georgia"/>
              </a:rPr>
              <a:t>A</a:t>
            </a:r>
            <a:r>
              <a:rPr lang="en-US" dirty="0">
                <a:latin typeface="Georgia"/>
                <a:cs typeface="Georgia"/>
              </a:rPr>
              <a:t>BC’s</a:t>
            </a:r>
          </a:p>
          <a:p>
            <a:r>
              <a:rPr lang="en-US" dirty="0" smtClean="0">
                <a:latin typeface="Georgia"/>
                <a:cs typeface="Georgia"/>
              </a:rPr>
              <a:t>Airway!</a:t>
            </a:r>
          </a:p>
          <a:p>
            <a:r>
              <a:rPr lang="en-US" dirty="0" smtClean="0">
                <a:latin typeface="Georgia"/>
                <a:cs typeface="Georgia"/>
              </a:rPr>
              <a:t>Assess and reassess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If any change in patient condition, always start back at </a:t>
            </a:r>
            <a:r>
              <a:rPr lang="en-US" b="1" dirty="0" smtClean="0">
                <a:latin typeface="Georgia"/>
                <a:cs typeface="Georgia"/>
              </a:rPr>
              <a:t>airway</a:t>
            </a:r>
          </a:p>
          <a:p>
            <a:pPr lvl="1"/>
            <a:endParaRPr lang="en-US" b="1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Assess Patency: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Talk to the patient and stimulate a verbal response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A positive, appropriate verbal response indicates a patent airway with intact ventilation and adequate brain perfusion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Belligerent patients may in fact be hypoxic and should not be presumed intoxicated</a:t>
            </a:r>
          </a:p>
          <a:p>
            <a:pPr lvl="1">
              <a:buFontTx/>
              <a:buChar char="-"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20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Recognize Signs of Airway Obstruction: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Look: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Symmetrical rise and fall of chest, adequate chest wall excursion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Foreign bodies, blood, vomitus in oropharynx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Signs of compromise: cyanosis, altered mental status, accessory muscle use, tachypnea, hypoxia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Listen: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Stridor, hoarseness, absent air movement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Feel: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Position of trachea, subcutaneous emphysema, palpable fracture</a:t>
            </a:r>
          </a:p>
          <a:p>
            <a:pPr lvl="1"/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Constant Vigilance!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 an adult, the signs of airway obstruction may NOT be present until the airway is &lt;3mms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1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When is airway compromise likely?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Altered level of consciousness</a:t>
            </a:r>
          </a:p>
          <a:p>
            <a:r>
              <a:rPr lang="en-US" dirty="0" err="1" smtClean="0">
                <a:latin typeface="Georgia"/>
                <a:cs typeface="Georgia"/>
              </a:rPr>
              <a:t>Maxilofacial</a:t>
            </a:r>
            <a:r>
              <a:rPr lang="en-US" dirty="0" smtClean="0">
                <a:latin typeface="Georgia"/>
                <a:cs typeface="Georgia"/>
              </a:rPr>
              <a:t> trauma</a:t>
            </a:r>
          </a:p>
          <a:p>
            <a:r>
              <a:rPr lang="en-US" dirty="0" smtClean="0">
                <a:latin typeface="Georgia"/>
                <a:cs typeface="Georgia"/>
              </a:rPr>
              <a:t>Neck trauma</a:t>
            </a:r>
          </a:p>
          <a:p>
            <a:r>
              <a:rPr lang="en-US" dirty="0" smtClean="0">
                <a:latin typeface="Georgia"/>
                <a:cs typeface="Georgia"/>
              </a:rPr>
              <a:t>Laryngeal trauma</a:t>
            </a:r>
          </a:p>
          <a:p>
            <a:r>
              <a:rPr lang="en-US" dirty="0" smtClean="0">
                <a:latin typeface="Georgia"/>
                <a:cs typeface="Georgia"/>
              </a:rPr>
              <a:t>Airway obstruction</a:t>
            </a:r>
          </a:p>
          <a:p>
            <a:r>
              <a:rPr lang="en-US" dirty="0" err="1" smtClean="0">
                <a:latin typeface="Georgia"/>
                <a:cs typeface="Georgia"/>
              </a:rPr>
              <a:t>Mallampati</a:t>
            </a:r>
            <a:r>
              <a:rPr lang="en-US" dirty="0" smtClean="0">
                <a:latin typeface="Georgia"/>
                <a:cs typeface="Georgia"/>
              </a:rPr>
              <a:t> Scale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225" y="1571625"/>
            <a:ext cx="3396834" cy="466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5125" y="628650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Mallampati</a:t>
            </a:r>
            <a:r>
              <a:rPr lang="en-US" dirty="0" smtClean="0">
                <a:latin typeface="Georgia"/>
                <a:cs typeface="Georgia"/>
              </a:rPr>
              <a:t> Scale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20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5526" y="2155943"/>
            <a:ext cx="85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Airway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5252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1951</Words>
  <Application>Microsoft Macintosh PowerPoint</Application>
  <PresentationFormat>Custom</PresentationFormat>
  <Paragraphs>343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Airway Management</vt:lpstr>
      <vt:lpstr>Outline</vt:lpstr>
      <vt:lpstr>Goals:</vt:lpstr>
      <vt:lpstr>Global Context/ Importance:</vt:lpstr>
      <vt:lpstr>Initial Trauma Assessment </vt:lpstr>
      <vt:lpstr>Remember your primary survey!</vt:lpstr>
      <vt:lpstr>Recognize Signs of Airway Obstruction:</vt:lpstr>
      <vt:lpstr>When is airway compromise likely?</vt:lpstr>
      <vt:lpstr>Initial Trauma Assessment </vt:lpstr>
      <vt:lpstr>Establishing an Airway</vt:lpstr>
      <vt:lpstr>Ventilation Interventions:</vt:lpstr>
      <vt:lpstr>Bag Valve Mask:</vt:lpstr>
      <vt:lpstr>Airway Techniques</vt:lpstr>
      <vt:lpstr>Oropharyngeal &amp; Nasopharyngeal Airways</vt:lpstr>
      <vt:lpstr>Extraglottic &amp; Supraglottic Devices:</vt:lpstr>
      <vt:lpstr>Definitive Airways</vt:lpstr>
      <vt:lpstr>Indications for Endotracheal Intubation</vt:lpstr>
      <vt:lpstr>Steps for Endotracheal Intubation:</vt:lpstr>
      <vt:lpstr>Rapid Sequence Intubation</vt:lpstr>
      <vt:lpstr>RSI Medication Overview:</vt:lpstr>
      <vt:lpstr>Helpful Techniques</vt:lpstr>
      <vt:lpstr>Unsuccessful Intubation</vt:lpstr>
      <vt:lpstr>Establishing a Definitive Airway</vt:lpstr>
      <vt:lpstr>Needle Cricothyroidotomy</vt:lpstr>
      <vt:lpstr>Surgical Cricothyroidotomy</vt:lpstr>
      <vt:lpstr>Airway Decision Scheme</vt:lpstr>
      <vt:lpstr>Initial Trauma Assessment </vt:lpstr>
      <vt:lpstr>Limited Resource Settings</vt:lpstr>
      <vt:lpstr>Limited Resource Settings</vt:lpstr>
      <vt:lpstr>Initial Trauma Assessment </vt:lpstr>
      <vt:lpstr>Case:</vt:lpstr>
      <vt:lpstr>Useful Resources</vt:lpstr>
      <vt:lpstr>Collaborators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DeWane, Michael</dc:creator>
  <cp:lastModifiedBy>Maija Cheung</cp:lastModifiedBy>
  <cp:revision>85</cp:revision>
  <dcterms:created xsi:type="dcterms:W3CDTF">2016-07-07T19:30:44Z</dcterms:created>
  <dcterms:modified xsi:type="dcterms:W3CDTF">2017-02-22T01:13:26Z</dcterms:modified>
</cp:coreProperties>
</file>