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5" r:id="rId4"/>
    <p:sldId id="267" r:id="rId5"/>
    <p:sldId id="326" r:id="rId6"/>
    <p:sldId id="309" r:id="rId7"/>
    <p:sldId id="310" r:id="rId8"/>
    <p:sldId id="311" r:id="rId9"/>
    <p:sldId id="327" r:id="rId10"/>
    <p:sldId id="299" r:id="rId11"/>
    <p:sldId id="302" r:id="rId12"/>
    <p:sldId id="303" r:id="rId13"/>
    <p:sldId id="306" r:id="rId14"/>
    <p:sldId id="307" r:id="rId15"/>
    <p:sldId id="305" r:id="rId16"/>
    <p:sldId id="314" r:id="rId17"/>
    <p:sldId id="315" r:id="rId18"/>
    <p:sldId id="318" r:id="rId19"/>
    <p:sldId id="316" r:id="rId20"/>
    <p:sldId id="323" r:id="rId21"/>
    <p:sldId id="319" r:id="rId22"/>
    <p:sldId id="320" r:id="rId23"/>
    <p:sldId id="321" r:id="rId24"/>
    <p:sldId id="328" r:id="rId25"/>
    <p:sldId id="329" r:id="rId26"/>
    <p:sldId id="325" r:id="rId27"/>
    <p:sldId id="313" r:id="rId28"/>
    <p:sldId id="284" r:id="rId29"/>
    <p:sldId id="32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2697" autoAdjust="0"/>
  </p:normalViewPr>
  <p:slideViewPr>
    <p:cSldViewPr snapToGrid="0">
      <p:cViewPr varScale="1">
        <p:scale>
          <a:sx n="110" d="100"/>
          <a:sy n="110" d="100"/>
        </p:scale>
        <p:origin x="5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B37E-BFAB-B84C-8EAD-59355428FDE5}" type="datetimeFigureOut">
              <a:rPr lang="en-US" smtClean="0"/>
              <a:t>4/25/19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169F8-6878-254F-9C10-EFCAF71F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8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23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9B48-D51D-B041-A7D5-F85BAEC8FC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Stats?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9B48-D51D-B041-A7D5-F85BAEC8FC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9B48-D51D-B041-A7D5-F85BAEC8FC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Access Image:</a:t>
            </a:r>
          </a:p>
          <a:p>
            <a:r>
              <a:rPr lang="en-US" dirty="0"/>
              <a:t>http://</a:t>
            </a:r>
            <a:r>
              <a:rPr lang="en-US" dirty="0" err="1"/>
              <a:t>www.emsworld.com</a:t>
            </a:r>
            <a:r>
              <a:rPr lang="en-US" dirty="0"/>
              <a:t>/article/10287441/orthopedic-trauma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46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83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Access Images:</a:t>
            </a:r>
          </a:p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Axial_line</a:t>
            </a:r>
            <a:r>
              <a:rPr lang="en-US" dirty="0"/>
              <a:t>_(dermatomes)</a:t>
            </a:r>
          </a:p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sportex</a:t>
            </a:r>
            <a:r>
              <a:rPr lang="en-US" dirty="0"/>
              <a:t>/3947892790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5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Access Image:</a:t>
            </a:r>
          </a:p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/wiki/Calf_(leg)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9B48-D51D-B041-A7D5-F85BAEC8FC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7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5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6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7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2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5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4/25/19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8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4/25/19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4/25/19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4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2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91BF0-A81F-4090-A3DB-58DC279AA7C3}" type="datetimeFigureOut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9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10000" r="-15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Georgia" panose="02040502050405020303" pitchFamily="18" charset="0"/>
              </a:rPr>
              <a:t>Musculoskeletal Trauma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Kampala Advanced Trauma Care Course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</a:pPr>
            <a:endParaRPr lang="en-US" sz="1200" dirty="0">
              <a:solidFill>
                <a:schemeClr val="bg1"/>
              </a:solidFill>
              <a:latin typeface="Georgia"/>
              <a:ea typeface="Times New Roman"/>
              <a:cs typeface="Georgia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50" y="6245145"/>
            <a:ext cx="1872343" cy="484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4" y="6071806"/>
            <a:ext cx="4295058" cy="402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17" y="5458887"/>
            <a:ext cx="1075912" cy="1133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62" y="6071806"/>
            <a:ext cx="2601034" cy="492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81" y="5535651"/>
            <a:ext cx="1571429" cy="485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86900" y="4076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7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Pelvic Injuries: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dirty="0">
                <a:latin typeface="Georgia"/>
                <a:cs typeface="Georgia"/>
              </a:rPr>
              <a:t>High energy injuries</a:t>
            </a:r>
          </a:p>
          <a:p>
            <a:r>
              <a:rPr lang="en-US" dirty="0">
                <a:latin typeface="Georgia"/>
                <a:cs typeface="Georgia"/>
              </a:rPr>
              <a:t>High mortality when associated with hypotension and bleeding</a:t>
            </a:r>
          </a:p>
          <a:p>
            <a:r>
              <a:rPr lang="en-US" dirty="0">
                <a:latin typeface="Georgia"/>
                <a:cs typeface="Georgia"/>
              </a:rPr>
              <a:t>Usually result from MVCs and falls</a:t>
            </a:r>
          </a:p>
          <a:p>
            <a:r>
              <a:rPr lang="en-US" dirty="0">
                <a:latin typeface="Georgia"/>
                <a:cs typeface="Georgia"/>
              </a:rPr>
              <a:t>Disruption of pelvic ring tears pelvic venous plexus and occasionally internal iliac arterial system (85% are venous bleeds)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5354" y="2385714"/>
            <a:ext cx="4755292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6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Pelvic Injury Management: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624"/>
            <a:ext cx="11353800" cy="5032375"/>
          </a:xfrm>
          <a:noFill/>
        </p:spPr>
        <p:txBody>
          <a:bodyPr>
            <a:normAutofit lnSpcReduction="10000"/>
          </a:bodyPr>
          <a:lstStyle/>
          <a:p>
            <a:r>
              <a:rPr lang="en-US" dirty="0">
                <a:latin typeface="Georgia"/>
                <a:cs typeface="Georgia"/>
              </a:rPr>
              <a:t>Hemorrhage control &amp; fluid resuscitation &amp; pain control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Monitor and transfer for definitive care if necessary – surgical consult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Mechanical stabilization of pelvic ring and external </a:t>
            </a:r>
            <a:r>
              <a:rPr lang="en-US" dirty="0" err="1">
                <a:latin typeface="Georgia"/>
                <a:cs typeface="Georgia"/>
              </a:rPr>
              <a:t>counterpressure</a:t>
            </a: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dirty="0">
                <a:latin typeface="Georgia"/>
                <a:cs typeface="Georgia"/>
              </a:rPr>
              <a:t>Pelvic binder at level of greater trochanters of femur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External fixation, ORIF</a:t>
            </a:r>
          </a:p>
          <a:p>
            <a:pPr marL="457200" lvl="1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May require laparotomy or angiography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Trans-arterial embolization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Pelvic packing in 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251" y="4587874"/>
            <a:ext cx="3857624" cy="21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Spinal Trauma: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6249"/>
            <a:ext cx="11151990" cy="5032375"/>
          </a:xfrm>
          <a:noFill/>
        </p:spPr>
        <p:txBody>
          <a:bodyPr>
            <a:normAutofit lnSpcReduction="10000"/>
          </a:bodyPr>
          <a:lstStyle/>
          <a:p>
            <a:r>
              <a:rPr lang="en-US" dirty="0">
                <a:latin typeface="Georgia"/>
                <a:cs typeface="Georgia"/>
              </a:rPr>
              <a:t>Spinal Injury Distribution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55% cervical region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15% thoracic region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15% thoracolumbar junction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15% lumbosacral area</a:t>
            </a:r>
          </a:p>
          <a:p>
            <a:pPr marL="457200" lvl="1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Excessive manipulation and inadequate immobilization may cause additional neurologic damage and worsen patient outcome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b="1" dirty="0">
                <a:latin typeface="Georgia"/>
                <a:cs typeface="Georgia"/>
              </a:rPr>
              <a:t>As long as patient’s spine is protected, evaluation of spine and exclusion of spinal injury may be safely deferred </a:t>
            </a:r>
            <a:r>
              <a:rPr lang="en-US" dirty="0">
                <a:latin typeface="Georgia"/>
                <a:cs typeface="Georgia"/>
              </a:rPr>
              <a:t>especially in presence of systemic instability such as hypotension and respiratory distress</a:t>
            </a:r>
          </a:p>
        </p:txBody>
      </p:sp>
    </p:spTree>
    <p:extLst>
      <p:ext uri="{BB962C8B-B14F-4D97-AF65-F5344CB8AC3E}">
        <p14:creationId xmlns:p14="http://schemas.microsoft.com/office/powerpoint/2010/main" val="27117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Spinal Assessment/ Management: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195043" cy="4868257"/>
          </a:xfrm>
          <a:noFill/>
        </p:spPr>
        <p:txBody>
          <a:bodyPr>
            <a:normAutofit/>
          </a:bodyPr>
          <a:lstStyle/>
          <a:p>
            <a:r>
              <a:rPr lang="en-US" dirty="0">
                <a:latin typeface="Georgia"/>
                <a:cs typeface="Georgia"/>
              </a:rPr>
              <a:t>Neuromuscular exam with strength grading</a:t>
            </a:r>
          </a:p>
          <a:p>
            <a:r>
              <a:rPr lang="en-US" dirty="0">
                <a:latin typeface="Georgia"/>
                <a:cs typeface="Georgia"/>
              </a:rPr>
              <a:t>Rectal exam</a:t>
            </a:r>
          </a:p>
          <a:p>
            <a:r>
              <a:rPr lang="en-US" dirty="0">
                <a:latin typeface="Georgia"/>
                <a:cs typeface="Georgia"/>
              </a:rPr>
              <a:t>Dermatomes</a:t>
            </a:r>
          </a:p>
          <a:p>
            <a:r>
              <a:rPr lang="en-US" dirty="0">
                <a:latin typeface="Georgia"/>
                <a:cs typeface="Georgia"/>
              </a:rPr>
              <a:t>Reflexes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All patients with radiographic evidence of injury and those with neurologic deficits should be considered to have an </a:t>
            </a:r>
            <a:r>
              <a:rPr lang="en-US" b="1" dirty="0">
                <a:latin typeface="Georgia"/>
                <a:cs typeface="Georgia"/>
              </a:rPr>
              <a:t>unstable</a:t>
            </a:r>
            <a:r>
              <a:rPr lang="en-US" dirty="0">
                <a:latin typeface="Georgia"/>
                <a:cs typeface="Georgia"/>
              </a:rPr>
              <a:t> spinal injury</a:t>
            </a:r>
          </a:p>
          <a:p>
            <a:r>
              <a:rPr lang="en-US" dirty="0">
                <a:latin typeface="Georgia"/>
                <a:cs typeface="Georgia"/>
              </a:rPr>
              <a:t>Immobilize and maintain logroll precautions until after consultation with neurosurgeon or orthopedic surgeon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117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Spinal Management Continued: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eorgia"/>
                <a:cs typeface="Georgia"/>
              </a:rPr>
              <a:t>Shock: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May be hemorrhagic or spinal shock</a:t>
            </a:r>
          </a:p>
          <a:p>
            <a:pPr lvl="2"/>
            <a:r>
              <a:rPr lang="en-US" dirty="0">
                <a:latin typeface="Georgia"/>
                <a:cs typeface="Georgia"/>
              </a:rPr>
              <a:t>Rule out hemorrhage and other causes of hypotension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Fluids, </a:t>
            </a:r>
            <a:r>
              <a:rPr lang="en-US" dirty="0" err="1">
                <a:latin typeface="Georgia"/>
                <a:cs typeface="Georgia"/>
              </a:rPr>
              <a:t>trendelenberg</a:t>
            </a: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dirty="0">
                <a:latin typeface="Georgia"/>
                <a:cs typeface="Georgia"/>
              </a:rPr>
              <a:t>If </a:t>
            </a:r>
            <a:r>
              <a:rPr lang="en-US" dirty="0" err="1">
                <a:latin typeface="Georgia"/>
                <a:cs typeface="Georgia"/>
              </a:rPr>
              <a:t>bradycardic</a:t>
            </a:r>
            <a:r>
              <a:rPr lang="en-US" dirty="0">
                <a:latin typeface="Georgia"/>
                <a:cs typeface="Georgia"/>
              </a:rPr>
              <a:t>, this may be a sign of c-spine injury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MAP goal &gt;60 to maintain good spinal cord perfusion</a:t>
            </a:r>
          </a:p>
          <a:p>
            <a:pPr lvl="1"/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Radiology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X-rays, CT, MRI</a:t>
            </a:r>
          </a:p>
          <a:p>
            <a:pPr lvl="1"/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Immobilize</a:t>
            </a:r>
          </a:p>
          <a:p>
            <a:r>
              <a:rPr lang="en-US" dirty="0">
                <a:latin typeface="Georgia"/>
                <a:cs typeface="Georgia"/>
              </a:rPr>
              <a:t>Neurosurgery or orthopedic surgery consult</a:t>
            </a:r>
          </a:p>
          <a:p>
            <a:r>
              <a:rPr lang="en-US" dirty="0">
                <a:latin typeface="Georgia"/>
                <a:cs typeface="Georgia"/>
              </a:rPr>
              <a:t>Traction if necessary</a:t>
            </a:r>
          </a:p>
        </p:txBody>
      </p:sp>
    </p:spTree>
    <p:extLst>
      <p:ext uri="{BB962C8B-B14F-4D97-AF65-F5344CB8AC3E}">
        <p14:creationId xmlns:p14="http://schemas.microsoft.com/office/powerpoint/2010/main" val="27117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Spinal Cord Injuries: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Spinal shock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Loss of muscle tone and reflexes after spinal cord injury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Classified according to: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Level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Severity (complete/ incomplete)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Spinal cord syndromes (anterior cord syndrome, central cord syndrome, Brown-</a:t>
            </a:r>
            <a:r>
              <a:rPr lang="en-US" dirty="0" err="1">
                <a:latin typeface="Georgia"/>
                <a:cs typeface="Georgia"/>
              </a:rPr>
              <a:t>Sequard</a:t>
            </a:r>
            <a:r>
              <a:rPr lang="en-US" dirty="0">
                <a:latin typeface="Georgia"/>
                <a:cs typeface="Georgia"/>
              </a:rPr>
              <a:t> syndrome)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Morphology</a:t>
            </a:r>
          </a:p>
        </p:txBody>
      </p:sp>
    </p:spTree>
    <p:extLst>
      <p:ext uri="{BB962C8B-B14F-4D97-AF65-F5344CB8AC3E}">
        <p14:creationId xmlns:p14="http://schemas.microsoft.com/office/powerpoint/2010/main" val="271172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Dermatomes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067" y="1603374"/>
            <a:ext cx="3488036" cy="5651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525" y="1635124"/>
            <a:ext cx="2800350" cy="51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56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Life-threatening Extremity Injuries: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9531"/>
            <a:ext cx="11226800" cy="5084970"/>
          </a:xfrm>
          <a:noFill/>
        </p:spPr>
        <p:txBody>
          <a:bodyPr>
            <a:normAutofit lnSpcReduction="10000"/>
          </a:bodyPr>
          <a:lstStyle/>
          <a:p>
            <a:r>
              <a:rPr lang="en-US" dirty="0">
                <a:latin typeface="Georgia"/>
                <a:cs typeface="Georgia"/>
              </a:rPr>
              <a:t>Major arterial hemorrhage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Control hemorrhage – careful use of tourniquet may be helpful/ lifesaving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Surgical consult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Assess and re-assess pulses frequently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Direct pressure if open wound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Open wounds with fracture -&gt;realign, splint, direct pressure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Fluid/ blood resuscitation</a:t>
            </a:r>
          </a:p>
          <a:p>
            <a:pPr marL="457200" lvl="1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Crush Syndrome (Traumatic </a:t>
            </a:r>
            <a:r>
              <a:rPr lang="en-US" dirty="0" err="1">
                <a:latin typeface="Georgia"/>
                <a:cs typeface="Georgia"/>
              </a:rPr>
              <a:t>Rhabodomyolysis</a:t>
            </a:r>
            <a:r>
              <a:rPr lang="en-US" dirty="0">
                <a:latin typeface="Georgia"/>
                <a:cs typeface="Georgia"/>
              </a:rPr>
              <a:t>)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Direct muscle injury -&gt; muscle ischemia -&gt; cell death -&gt; release of myoglobin -&gt; elevated </a:t>
            </a:r>
            <a:r>
              <a:rPr lang="en-US" dirty="0" err="1">
                <a:latin typeface="Georgia"/>
                <a:cs typeface="Georgia"/>
              </a:rPr>
              <a:t>creatine</a:t>
            </a:r>
            <a:r>
              <a:rPr lang="en-US" dirty="0">
                <a:latin typeface="Georgia"/>
                <a:cs typeface="Georgia"/>
              </a:rPr>
              <a:t> kinase -&gt; acute renal failure -&gt; DIC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Lab tests: myoglobin assay, electrolyte levels, lactate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Aggressive fluid repletion: maintain urine output at 100 ml/</a:t>
            </a:r>
            <a:r>
              <a:rPr lang="en-US" dirty="0" err="1">
                <a:latin typeface="Georgia"/>
                <a:cs typeface="Georgia"/>
              </a:rPr>
              <a:t>hr</a:t>
            </a:r>
            <a:endParaRPr lang="en-US" dirty="0">
              <a:latin typeface="Georgia"/>
              <a:cs typeface="Georgia"/>
            </a:endParaRPr>
          </a:p>
          <a:p>
            <a:pPr marL="457200" lvl="1" indent="0">
              <a:buNone/>
            </a:pP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293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Compartment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130464" cy="4868257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Georgia"/>
                <a:cs typeface="Georgia"/>
              </a:rPr>
              <a:t>Increased pressure in </a:t>
            </a:r>
            <a:r>
              <a:rPr lang="en-US" dirty="0" err="1">
                <a:latin typeface="Georgia"/>
                <a:cs typeface="Georgia"/>
              </a:rPr>
              <a:t>osteofascial</a:t>
            </a:r>
            <a:r>
              <a:rPr lang="en-US" dirty="0">
                <a:latin typeface="Georgia"/>
                <a:cs typeface="Georgia"/>
              </a:rPr>
              <a:t> compartment of muscle causes ischemia and subsequent necrosis with possible loss of limb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Occurs if increase in compartment size (swelling) or decrease in compartment size (constrictive dressing).  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High Risk Injuries</a:t>
            </a:r>
          </a:p>
          <a:p>
            <a:pPr lvl="1"/>
            <a:r>
              <a:rPr lang="en-US" dirty="0" err="1">
                <a:latin typeface="Georgia"/>
                <a:cs typeface="Georgia"/>
              </a:rPr>
              <a:t>Tibial</a:t>
            </a:r>
            <a:r>
              <a:rPr lang="en-US" dirty="0">
                <a:latin typeface="Georgia"/>
                <a:cs typeface="Georgia"/>
              </a:rPr>
              <a:t> and forearm fractures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Injuries immobilized in tight casts or dressings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Severe crush injury to muscle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Revascularization of ischemic extremity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Localized, prolonged external pressure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Burns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Excessive exercise</a:t>
            </a:r>
          </a:p>
          <a:p>
            <a:pPr marL="457200" lvl="1" indent="0">
              <a:buNone/>
            </a:pPr>
            <a:endParaRPr lang="en-US" dirty="0">
              <a:latin typeface="Georgia"/>
              <a:cs typeface="Georgia"/>
            </a:endParaRPr>
          </a:p>
          <a:p>
            <a:pPr marL="457200" lvl="1" indent="0">
              <a:buNone/>
            </a:pP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456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Compartment Syndrome Signs and Symptoms: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Pain out of proportion</a:t>
            </a:r>
          </a:p>
          <a:p>
            <a:r>
              <a:rPr lang="en-US" dirty="0">
                <a:latin typeface="Georgia"/>
                <a:cs typeface="Georgia"/>
              </a:rPr>
              <a:t>Palpable tenseness of compartment</a:t>
            </a:r>
          </a:p>
          <a:p>
            <a:r>
              <a:rPr lang="en-US" dirty="0">
                <a:latin typeface="Georgia"/>
                <a:cs typeface="Georgia"/>
              </a:rPr>
              <a:t>Pain on passive stretch of the affected muscle</a:t>
            </a:r>
          </a:p>
          <a:p>
            <a:r>
              <a:rPr lang="en-US" dirty="0">
                <a:latin typeface="Georgia"/>
                <a:cs typeface="Georgia"/>
              </a:rPr>
              <a:t>Asymmetry of muscle compartments</a:t>
            </a:r>
          </a:p>
          <a:p>
            <a:r>
              <a:rPr lang="en-US" dirty="0">
                <a:latin typeface="Georgia"/>
                <a:cs typeface="Georgia"/>
              </a:rPr>
              <a:t>Absence of palpable distal pulse (late finding)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Increased intra-compartmental pressure (&gt;30 mmHg)</a:t>
            </a:r>
          </a:p>
        </p:txBody>
      </p:sp>
    </p:spTree>
    <p:extLst>
      <p:ext uri="{BB962C8B-B14F-4D97-AF65-F5344CB8AC3E}">
        <p14:creationId xmlns:p14="http://schemas.microsoft.com/office/powerpoint/2010/main" val="162935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Global context </a:t>
            </a:r>
          </a:p>
          <a:p>
            <a:r>
              <a:rPr lang="en-US" dirty="0">
                <a:latin typeface="Georgia"/>
                <a:cs typeface="Georgia"/>
              </a:rPr>
              <a:t>Epidemiology &amp; Local epidemiology</a:t>
            </a:r>
          </a:p>
          <a:p>
            <a:r>
              <a:rPr lang="en-US" dirty="0">
                <a:latin typeface="Georgia"/>
                <a:cs typeface="Georgia"/>
              </a:rPr>
              <a:t>Management strategies/ Ideal treatment</a:t>
            </a:r>
          </a:p>
          <a:p>
            <a:r>
              <a:rPr lang="en-US" dirty="0">
                <a:latin typeface="Georgia"/>
                <a:cs typeface="Georgia"/>
              </a:rPr>
              <a:t>Adaptations for resource-limited settings/ context appropriate treatment</a:t>
            </a:r>
          </a:p>
          <a:p>
            <a:r>
              <a:rPr lang="en-US" dirty="0">
                <a:latin typeface="Georgia"/>
                <a:cs typeface="Georgia"/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71038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Compartment Syndrome Management: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Early Surgical Consult </a:t>
            </a:r>
          </a:p>
          <a:p>
            <a:r>
              <a:rPr lang="en-US" dirty="0">
                <a:latin typeface="Georgia"/>
                <a:cs typeface="Georgia"/>
              </a:rPr>
              <a:t>Remove constrictive dressings (casts, bandages, splints)</a:t>
            </a:r>
          </a:p>
          <a:p>
            <a:r>
              <a:rPr lang="en-US" dirty="0">
                <a:latin typeface="Georgia"/>
                <a:cs typeface="Georgia"/>
              </a:rPr>
              <a:t>Urgent </a:t>
            </a:r>
            <a:r>
              <a:rPr lang="en-US" dirty="0" err="1">
                <a:latin typeface="Georgia"/>
                <a:cs typeface="Georgia"/>
              </a:rPr>
              <a:t>fasciotomy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675" y="2895065"/>
            <a:ext cx="4425950" cy="3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53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Open Fractures: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57" y="1958660"/>
            <a:ext cx="11281149" cy="4899340"/>
          </a:xfrm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Open fractures 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Communication between external environment and the bone = CONTAMINATED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Must have damage to skin and bone to occur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High energy injuries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Prone to problems with infection, healing, function</a:t>
            </a:r>
          </a:p>
          <a:p>
            <a:pPr marL="457200" lvl="1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Do </a:t>
            </a:r>
            <a:r>
              <a:rPr lang="en-US" b="1" dirty="0">
                <a:latin typeface="Georgia"/>
                <a:cs typeface="Georgia"/>
              </a:rPr>
              <a:t>NOT</a:t>
            </a:r>
            <a:r>
              <a:rPr lang="en-US" dirty="0">
                <a:latin typeface="Georgia"/>
                <a:cs typeface="Georgia"/>
              </a:rPr>
              <a:t> probe wounds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Continue to resuscitate patient!</a:t>
            </a:r>
          </a:p>
        </p:txBody>
      </p:sp>
    </p:spTree>
    <p:extLst>
      <p:ext uri="{BB962C8B-B14F-4D97-AF65-F5344CB8AC3E}">
        <p14:creationId xmlns:p14="http://schemas.microsoft.com/office/powerpoint/2010/main" val="3845629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Open Fractures Management: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05" y="1804100"/>
            <a:ext cx="11431832" cy="4889781"/>
          </a:xfrm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Immobilize, restore normal anatomy, assess pulses, sterile dressing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Surgical consult for debridement, stabilization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ALL patients with open fractures should get a tetanus immunization, and should be treated with </a:t>
            </a:r>
            <a:r>
              <a:rPr lang="en-US" b="1" dirty="0">
                <a:latin typeface="Georgia"/>
                <a:cs typeface="Georgia"/>
              </a:rPr>
              <a:t>intravenous antibiotics as soon as possible.</a:t>
            </a:r>
            <a:r>
              <a:rPr lang="en-US" dirty="0">
                <a:latin typeface="Georgia"/>
                <a:cs typeface="Georgia"/>
              </a:rPr>
              <a:t> (First generation </a:t>
            </a:r>
            <a:r>
              <a:rPr lang="en-US" dirty="0" err="1">
                <a:latin typeface="Georgia"/>
                <a:cs typeface="Georgia"/>
              </a:rPr>
              <a:t>cephalosporins</a:t>
            </a:r>
            <a:r>
              <a:rPr lang="en-US" dirty="0">
                <a:latin typeface="Georgia"/>
                <a:cs typeface="Georgia"/>
              </a:rPr>
              <a:t>)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Assess viability of limb for salvage vs. amputation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45629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Mangled Extremity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44358" cy="5032375"/>
          </a:xfrm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Mangled extremity severity score (MESS)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Guides decision between amputation and limb salvage in severe soft tissue injuries</a:t>
            </a:r>
          </a:p>
          <a:p>
            <a:r>
              <a:rPr lang="en-US" dirty="0">
                <a:latin typeface="Georgia"/>
                <a:cs typeface="Georgia"/>
              </a:rPr>
              <a:t>MESS &gt;7 correlates strongly </a:t>
            </a:r>
          </a:p>
          <a:p>
            <a:pPr marL="0" indent="0">
              <a:buNone/>
            </a:pPr>
            <a:r>
              <a:rPr lang="en-US" dirty="0">
                <a:latin typeface="Georgia"/>
                <a:cs typeface="Georgia"/>
              </a:rPr>
              <a:t>with amputation</a:t>
            </a:r>
          </a:p>
        </p:txBody>
      </p:sp>
      <p:pic>
        <p:nvPicPr>
          <p:cNvPr id="5" name="Picture 4" descr="1749-799X-5-25-1-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47" y="2780790"/>
            <a:ext cx="5898227" cy="411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29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Georgia"/>
                <a:cs typeface="Georgia"/>
              </a:rPr>
              <a:t>Initial Trauma Assessment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Kampala Advanced Trauma Care Course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</a:pP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 Last Edited August 2016 by Maija Cheung MD &amp; Michael DeWane MD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34933"/>
            <a:ext cx="12192000" cy="56566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9651" y="1616193"/>
            <a:ext cx="85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2208" y="4458963"/>
            <a:ext cx="63359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0435" y="2472267"/>
            <a:ext cx="97197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eorgia"/>
                <a:cs typeface="Georgia"/>
              </a:rPr>
              <a:t>Adaptations for Resource Limited Settings</a:t>
            </a:r>
          </a:p>
        </p:txBody>
      </p:sp>
    </p:spTree>
    <p:extLst>
      <p:ext uri="{BB962C8B-B14F-4D97-AF65-F5344CB8AC3E}">
        <p14:creationId xmlns:p14="http://schemas.microsoft.com/office/powerpoint/2010/main" val="1021839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Adaptations to Resource Limited Settings: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31550" cy="466725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eorgia"/>
                <a:cs typeface="Georgia"/>
              </a:rPr>
              <a:t>Pelvic Fracture Management without Embolization: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Use pelvic binder – can use a sheet from the ward 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External fixation available at </a:t>
            </a:r>
            <a:r>
              <a:rPr lang="en-US" dirty="0" err="1">
                <a:latin typeface="Georgia"/>
                <a:cs typeface="Georgia"/>
              </a:rPr>
              <a:t>Mulago</a:t>
            </a:r>
            <a:r>
              <a:rPr lang="en-US" dirty="0">
                <a:latin typeface="Georgia"/>
                <a:cs typeface="Georgia"/>
              </a:rPr>
              <a:t> Hospital</a:t>
            </a:r>
          </a:p>
          <a:p>
            <a:pPr marL="457200" lvl="1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Concern for Compartment Syndrome and unable to measure pressures: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Palpate the affected limb compartments and feel for tension in the tissues; if compartments are tense this should raise concern and </a:t>
            </a:r>
            <a:r>
              <a:rPr lang="en-US" dirty="0" err="1">
                <a:latin typeface="Georgia"/>
                <a:cs typeface="Georgia"/>
              </a:rPr>
              <a:t>fasciotomy</a:t>
            </a:r>
            <a:r>
              <a:rPr lang="en-US" dirty="0">
                <a:latin typeface="Georgia"/>
                <a:cs typeface="Georgia"/>
              </a:rPr>
              <a:t> should be considered</a:t>
            </a:r>
          </a:p>
          <a:p>
            <a:pPr lvl="1"/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Limb Salvage vs. Amputation Considerations: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Limb salvage should be considered at all times if viable 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Remember mangled extremity severity score &gt;7 correlates strongly with amputation</a:t>
            </a:r>
          </a:p>
        </p:txBody>
      </p:sp>
    </p:spTree>
    <p:extLst>
      <p:ext uri="{BB962C8B-B14F-4D97-AF65-F5344CB8AC3E}">
        <p14:creationId xmlns:p14="http://schemas.microsoft.com/office/powerpoint/2010/main" val="812372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Georgia"/>
                <a:cs typeface="Georgia"/>
              </a:rPr>
              <a:t>Initial Trauma Assessment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Kampala Advanced Trauma Care Course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</a:pP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 Last Edited August 2016 by Maija Cheung MD &amp; Michael DeWane MD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34933"/>
            <a:ext cx="12192000" cy="56566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9651" y="1616193"/>
            <a:ext cx="85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2208" y="4458963"/>
            <a:ext cx="63359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0935" y="2472267"/>
            <a:ext cx="9719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eorgia"/>
                <a:cs typeface="Georgia"/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857710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Case: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A wall collapses on a 40 year old male worker.  Vital signs are blood pressure 130/75, heart rate 110, respiratory rate 22, GCS 15.  He has a painful bruised, and deformed right leg. </a:t>
            </a:r>
          </a:p>
          <a:p>
            <a:endParaRPr lang="en-US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US" dirty="0">
                <a:latin typeface="Georgia"/>
                <a:cs typeface="Georgia"/>
              </a:rPr>
              <a:t>What are the initial steps in management?</a:t>
            </a:r>
          </a:p>
        </p:txBody>
      </p:sp>
    </p:spTree>
    <p:extLst>
      <p:ext uri="{BB962C8B-B14F-4D97-AF65-F5344CB8AC3E}">
        <p14:creationId xmlns:p14="http://schemas.microsoft.com/office/powerpoint/2010/main" val="4068398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Useful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err="1">
                <a:latin typeface="Georgia"/>
                <a:cs typeface="Georgia"/>
              </a:rPr>
              <a:t>Trauma.org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Trauma Care Manual - Ian Greaves, Keith Porter, Jim Ryan</a:t>
            </a:r>
          </a:p>
          <a:p>
            <a:r>
              <a:rPr lang="en-US" dirty="0">
                <a:latin typeface="Georgia"/>
                <a:cs typeface="Georgia"/>
              </a:rPr>
              <a:t>Trauma Management- </a:t>
            </a:r>
            <a:r>
              <a:rPr lang="en-US" dirty="0" err="1">
                <a:latin typeface="Georgia"/>
                <a:cs typeface="Georgia"/>
              </a:rPr>
              <a:t>Demetrios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Demetriades</a:t>
            </a:r>
            <a:r>
              <a:rPr lang="en-US" dirty="0">
                <a:latin typeface="Georgia"/>
                <a:cs typeface="Georgia"/>
              </a:rPr>
              <a:t>, Juan A. </a:t>
            </a:r>
            <a:r>
              <a:rPr lang="en-US" dirty="0" err="1">
                <a:latin typeface="Georgia"/>
                <a:cs typeface="Georgia"/>
              </a:rPr>
              <a:t>Asenio</a:t>
            </a:r>
            <a:endParaRPr lang="en-US" dirty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02843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  <a:latin typeface="Georgia"/>
                <a:cs typeface="Georgia"/>
              </a:rPr>
              <a:t>Collaborators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53" y="1825625"/>
            <a:ext cx="11777061" cy="4350543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Georgia"/>
                <a:cs typeface="Georgia"/>
              </a:rPr>
              <a:t>Peter </a:t>
            </a:r>
            <a:r>
              <a:rPr lang="en-US" dirty="0" err="1">
                <a:latin typeface="Georgia"/>
                <a:cs typeface="Georgia"/>
              </a:rPr>
              <a:t>Muwanguzi</a:t>
            </a:r>
            <a:r>
              <a:rPr lang="en-US" dirty="0">
                <a:latin typeface="Georgia"/>
                <a:cs typeface="Georgia"/>
              </a:rPr>
              <a:t>, MBChB, </a:t>
            </a:r>
            <a:r>
              <a:rPr lang="en-US" dirty="0" err="1">
                <a:latin typeface="Georgia"/>
                <a:cs typeface="Georgia"/>
              </a:rPr>
              <a:t>MMed</a:t>
            </a:r>
            <a:r>
              <a:rPr lang="en-US" dirty="0">
                <a:latin typeface="Georgia"/>
                <a:cs typeface="Georgia"/>
              </a:rPr>
              <a:t> Orthopedics</a:t>
            </a:r>
          </a:p>
          <a:p>
            <a:r>
              <a:rPr lang="en-US" dirty="0">
                <a:latin typeface="Georgia"/>
                <a:cs typeface="Georgia"/>
              </a:rPr>
              <a:t>Martha </a:t>
            </a:r>
            <a:r>
              <a:rPr lang="en-US" dirty="0" err="1">
                <a:latin typeface="Georgia"/>
                <a:cs typeface="Georgia"/>
              </a:rPr>
              <a:t>Namugga</a:t>
            </a:r>
            <a:r>
              <a:rPr lang="en-US" dirty="0">
                <a:latin typeface="Georgia"/>
                <a:cs typeface="Georgia"/>
              </a:rPr>
              <a:t>, MD, </a:t>
            </a:r>
            <a:r>
              <a:rPr lang="en-US" dirty="0" err="1">
                <a:latin typeface="Georgia"/>
                <a:cs typeface="Georgia"/>
              </a:rPr>
              <a:t>MMed</a:t>
            </a:r>
            <a:r>
              <a:rPr lang="en-US" dirty="0">
                <a:latin typeface="Georgia"/>
                <a:cs typeface="Georgia"/>
              </a:rPr>
              <a:t> General Surgery </a:t>
            </a:r>
          </a:p>
          <a:p>
            <a:r>
              <a:rPr lang="en-US" dirty="0">
                <a:latin typeface="Georgia"/>
                <a:cs typeface="Georgia"/>
              </a:rPr>
              <a:t>Sarah Ullrich, MD - Yale General Surgery Resident </a:t>
            </a:r>
          </a:p>
          <a:p>
            <a:r>
              <a:rPr lang="en-US" dirty="0" err="1">
                <a:latin typeface="Georgia"/>
                <a:cs typeface="Georgia"/>
              </a:rPr>
              <a:t>Maija</a:t>
            </a:r>
            <a:r>
              <a:rPr lang="en-US" dirty="0">
                <a:latin typeface="Georgia"/>
                <a:cs typeface="Georgia"/>
              </a:rPr>
              <a:t> Cheung, MD - Yale General Surgery Resident</a:t>
            </a:r>
          </a:p>
          <a:p>
            <a:r>
              <a:rPr lang="en-US" dirty="0">
                <a:latin typeface="Georgia"/>
                <a:cs typeface="Georgia"/>
              </a:rPr>
              <a:t>Michael </a:t>
            </a:r>
            <a:r>
              <a:rPr lang="en-US" dirty="0" err="1">
                <a:latin typeface="Georgia"/>
                <a:cs typeface="Georgia"/>
              </a:rPr>
              <a:t>DeWane</a:t>
            </a:r>
            <a:r>
              <a:rPr lang="en-US" dirty="0">
                <a:latin typeface="Georgia"/>
                <a:cs typeface="Georgia"/>
              </a:rPr>
              <a:t>, MD - Yale General Surgery Resident </a:t>
            </a:r>
          </a:p>
          <a:p>
            <a:r>
              <a:rPr lang="en-US" dirty="0">
                <a:latin typeface="Georgia"/>
                <a:cs typeface="Georgia"/>
              </a:rPr>
              <a:t>Naomi </a:t>
            </a:r>
            <a:r>
              <a:rPr lang="en-US" dirty="0" err="1">
                <a:latin typeface="Georgia"/>
                <a:cs typeface="Georgia"/>
              </a:rPr>
              <a:t>Kebba</a:t>
            </a:r>
            <a:r>
              <a:rPr lang="en-US" dirty="0">
                <a:latin typeface="Georgia"/>
                <a:cs typeface="Georgia"/>
              </a:rPr>
              <a:t>, MD – Surgeon, Uganda Heart Institute </a:t>
            </a:r>
          </a:p>
          <a:p>
            <a:r>
              <a:rPr lang="en-US" dirty="0">
                <a:latin typeface="Georgia"/>
                <a:cs typeface="Georgia"/>
              </a:rPr>
              <a:t>Michael </a:t>
            </a:r>
            <a:r>
              <a:rPr lang="en-US" dirty="0" err="1">
                <a:latin typeface="Georgia"/>
                <a:cs typeface="Georgia"/>
              </a:rPr>
              <a:t>Lipnick</a:t>
            </a:r>
            <a:r>
              <a:rPr lang="en-US" dirty="0">
                <a:latin typeface="Georgia"/>
                <a:cs typeface="Georgia"/>
              </a:rPr>
              <a:t>, MD - UCSF Anesthesiologist </a:t>
            </a:r>
          </a:p>
          <a:p>
            <a:r>
              <a:rPr lang="en-US" dirty="0" err="1">
                <a:latin typeface="Georgia"/>
                <a:cs typeface="Georgia"/>
              </a:rPr>
              <a:t>Doruk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Ozgediz</a:t>
            </a:r>
            <a:r>
              <a:rPr lang="en-US" dirty="0">
                <a:latin typeface="Georgia"/>
                <a:cs typeface="Georgia"/>
              </a:rPr>
              <a:t>, MD - Yale Pediatric Surgeon </a:t>
            </a:r>
          </a:p>
          <a:p>
            <a:r>
              <a:rPr lang="en-US" dirty="0">
                <a:latin typeface="Georgia"/>
                <a:cs typeface="Georgia"/>
              </a:rPr>
              <a:t>Rodney </a:t>
            </a:r>
            <a:r>
              <a:rPr lang="en-US" dirty="0" err="1">
                <a:latin typeface="Georgia"/>
                <a:cs typeface="Georgia"/>
              </a:rPr>
              <a:t>Mugarura</a:t>
            </a:r>
            <a:r>
              <a:rPr lang="en-US" dirty="0">
                <a:latin typeface="Georgia"/>
                <a:cs typeface="Georgia"/>
              </a:rPr>
              <a:t>, MD – Orthopedic Surgeon</a:t>
            </a:r>
            <a:r>
              <a:rPr lang="en-IN" dirty="0">
                <a:latin typeface="Georgia"/>
                <a:cs typeface="Georgia"/>
              </a:rPr>
              <a:t>, Mulago Hospital</a:t>
            </a:r>
          </a:p>
          <a:p>
            <a:r>
              <a:rPr lang="en-IN" dirty="0">
                <a:latin typeface="Georgia"/>
                <a:cs typeface="Georgia"/>
              </a:rPr>
              <a:t>Kakyama Moses, MD </a:t>
            </a:r>
            <a:r>
              <a:rPr lang="mr-IN" dirty="0">
                <a:latin typeface="Georgia"/>
                <a:cs typeface="Georgia"/>
              </a:rPr>
              <a:t>–</a:t>
            </a:r>
            <a:r>
              <a:rPr lang="en-IN" dirty="0">
                <a:latin typeface="Georgia"/>
                <a:cs typeface="Georgia"/>
              </a:rPr>
              <a:t> Orthopedic Surgeon, Mulago Hospital</a:t>
            </a:r>
          </a:p>
          <a:p>
            <a:r>
              <a:rPr lang="en-IN" dirty="0">
                <a:latin typeface="Georgia"/>
                <a:cs typeface="Georgia"/>
              </a:rPr>
              <a:t>Alex Bangirana, MD – Orthopedic Surgeon, Mulago Hospital</a:t>
            </a:r>
            <a:endParaRPr lang="en-US" dirty="0">
              <a:latin typeface="Georgia"/>
              <a:cs typeface="Georgia"/>
            </a:endParaRP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6016" y="6062274"/>
            <a:ext cx="5099969" cy="390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ct val="91666"/>
            </a:pPr>
            <a:r>
              <a:rPr lang="en-US" dirty="0">
                <a:latin typeface="Georgia"/>
                <a:ea typeface="Times New Roman"/>
                <a:cs typeface="Georgia"/>
                <a:sym typeface="Times New Roman"/>
              </a:rPr>
              <a:t> Last Edited April 2019 by Dr. Peter </a:t>
            </a:r>
            <a:r>
              <a:rPr lang="en-US" dirty="0" err="1">
                <a:latin typeface="Georgia"/>
                <a:ea typeface="Times New Roman"/>
                <a:cs typeface="Georgia"/>
                <a:sym typeface="Times New Roman"/>
              </a:rPr>
              <a:t>Muwanguzi</a:t>
            </a:r>
            <a:endParaRPr lang="en-US" dirty="0">
              <a:latin typeface="Georgia"/>
              <a:ea typeface="Times New Roman"/>
              <a:cs typeface="Georgia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522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/>
                <a:cs typeface="Georgia"/>
              </a:rPr>
              <a:t>Global context and epidemiology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High morbidity and mortality with musculoskeletal injuries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Mortality in all patients with pelvic fracture is 5-30%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Open pelvic fracture mortality ~ 50%</a:t>
            </a:r>
          </a:p>
          <a:p>
            <a:pPr marL="457200" lvl="1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5% of patients with brain injury also have spinal injury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25% of patients with spinal injury also have at least mild brain injury</a:t>
            </a:r>
          </a:p>
        </p:txBody>
      </p:sp>
    </p:spTree>
    <p:extLst>
      <p:ext uri="{BB962C8B-B14F-4D97-AF65-F5344CB8AC3E}">
        <p14:creationId xmlns:p14="http://schemas.microsoft.com/office/powerpoint/2010/main" val="150284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Local Epidemiology: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70% of Trauma at </a:t>
            </a:r>
            <a:r>
              <a:rPr lang="en-US" dirty="0" err="1">
                <a:latin typeface="Georgia"/>
                <a:cs typeface="Georgia"/>
              </a:rPr>
              <a:t>Mulago</a:t>
            </a:r>
            <a:r>
              <a:rPr lang="en-US" dirty="0">
                <a:latin typeface="Georgia"/>
                <a:cs typeface="Georgia"/>
              </a:rPr>
              <a:t> Hospital involves musculoskeletal  injuries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These can be life threatening especially when involving pelvic bleeding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Musculoskeletal injuries are rarely included in the primary survey and therefore are often missed and have a high morbidity</a:t>
            </a:r>
          </a:p>
        </p:txBody>
      </p:sp>
    </p:spTree>
    <p:extLst>
      <p:ext uri="{BB962C8B-B14F-4D97-AF65-F5344CB8AC3E}">
        <p14:creationId xmlns:p14="http://schemas.microsoft.com/office/powerpoint/2010/main" val="150284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Georgia"/>
                <a:cs typeface="Georgia"/>
              </a:rPr>
              <a:t>Initial Trauma Assessment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Kampala Advanced Trauma Care Course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</a:pP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 Last Edited August 2016 by Maija Cheung MD &amp; Michael DeWane MD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34933"/>
            <a:ext cx="12192000" cy="56566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9651" y="1616193"/>
            <a:ext cx="85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2208" y="4458963"/>
            <a:ext cx="63359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0935" y="2472267"/>
            <a:ext cx="9719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eorgia"/>
                <a:cs typeface="Georgia"/>
              </a:rPr>
              <a:t>Initial Assessment</a:t>
            </a:r>
          </a:p>
        </p:txBody>
      </p:sp>
    </p:spTree>
    <p:extLst>
      <p:ext uri="{BB962C8B-B14F-4D97-AF65-F5344CB8AC3E}">
        <p14:creationId xmlns:p14="http://schemas.microsoft.com/office/powerpoint/2010/main" val="380768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ABC’s!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151990" cy="4825209"/>
          </a:xfrm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Do </a:t>
            </a:r>
            <a:r>
              <a:rPr lang="en-US" b="1" dirty="0">
                <a:latin typeface="Georgia"/>
                <a:cs typeface="Georgia"/>
              </a:rPr>
              <a:t>NOT</a:t>
            </a:r>
            <a:r>
              <a:rPr lang="en-US" dirty="0">
                <a:latin typeface="Georgia"/>
                <a:cs typeface="Georgia"/>
              </a:rPr>
              <a:t> re-order the priorities of resuscitation (ABC’s)</a:t>
            </a:r>
          </a:p>
          <a:p>
            <a:r>
              <a:rPr lang="en-US" dirty="0">
                <a:latin typeface="Georgia"/>
                <a:cs typeface="Georgia"/>
              </a:rPr>
              <a:t>Continued reevaluation of the patient is necessary to identify all injuries.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During the primary survey:</a:t>
            </a:r>
            <a:r>
              <a:rPr lang="en-US" b="1" dirty="0">
                <a:latin typeface="Georgia"/>
                <a:cs typeface="Georgia"/>
              </a:rPr>
              <a:t> recognize and control hemorrhage from musculoskeletal injuries</a:t>
            </a:r>
            <a:endParaRPr lang="en-US" dirty="0">
              <a:latin typeface="Georgia"/>
              <a:cs typeface="Georgia"/>
            </a:endParaRPr>
          </a:p>
          <a:p>
            <a:r>
              <a:rPr lang="en-US" b="1" dirty="0">
                <a:latin typeface="Georgia"/>
                <a:cs typeface="Georgia"/>
              </a:rPr>
              <a:t>Control hemorrhage by direct pressure</a:t>
            </a:r>
          </a:p>
          <a:p>
            <a:r>
              <a:rPr lang="en-US" dirty="0">
                <a:latin typeface="Georgia"/>
                <a:cs typeface="Georgia"/>
              </a:rPr>
              <a:t>Fluid resuscitate!</a:t>
            </a:r>
          </a:p>
        </p:txBody>
      </p:sp>
    </p:spTree>
    <p:extLst>
      <p:ext uri="{BB962C8B-B14F-4D97-AF65-F5344CB8AC3E}">
        <p14:creationId xmlns:p14="http://schemas.microsoft.com/office/powerpoint/2010/main" val="136794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Adjuncts to Primary Survey: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  <a:noFill/>
        </p:spPr>
        <p:txBody>
          <a:bodyPr>
            <a:normAutofit lnSpcReduction="10000"/>
          </a:bodyPr>
          <a:lstStyle/>
          <a:p>
            <a:r>
              <a:rPr lang="en-US" dirty="0">
                <a:latin typeface="Georgia"/>
                <a:cs typeface="Georgia"/>
              </a:rPr>
              <a:t>Fracture immobilization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Goal: realign injured extremity into anatomic position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Splinting of closed fractures may decrease bleeding by reducing motion and enhancing </a:t>
            </a:r>
            <a:r>
              <a:rPr lang="en-US" dirty="0" err="1">
                <a:latin typeface="Georgia"/>
                <a:cs typeface="Georgia"/>
              </a:rPr>
              <a:t>tamponade</a:t>
            </a:r>
            <a:r>
              <a:rPr lang="en-US" dirty="0">
                <a:latin typeface="Georgia"/>
                <a:cs typeface="Georgia"/>
              </a:rPr>
              <a:t> effect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Open fractures: apply sterile pressure dressing temporarily, will require surgical </a:t>
            </a:r>
            <a:r>
              <a:rPr lang="en-US" dirty="0" err="1">
                <a:latin typeface="Georgia"/>
                <a:cs typeface="Georgia"/>
              </a:rPr>
              <a:t>debriement</a:t>
            </a:r>
            <a:endParaRPr lang="en-US" dirty="0">
              <a:latin typeface="Georgia"/>
              <a:cs typeface="Georgia"/>
            </a:endParaRPr>
          </a:p>
          <a:p>
            <a:pPr lvl="1"/>
            <a:r>
              <a:rPr lang="en-US" dirty="0">
                <a:latin typeface="Georgia"/>
                <a:cs typeface="Georgia"/>
              </a:rPr>
              <a:t>Check pulses before and after re-alignment/ splinting</a:t>
            </a:r>
          </a:p>
          <a:p>
            <a:pPr marL="457200" lvl="1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X-ray 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Usually part of secondary survey but can be done earlier depending on clinical findings</a:t>
            </a:r>
          </a:p>
          <a:p>
            <a:pPr lvl="1"/>
            <a:r>
              <a:rPr lang="en-US" b="1" dirty="0">
                <a:latin typeface="Georgia"/>
                <a:cs typeface="Georgia"/>
              </a:rPr>
              <a:t>If obvious deformity and lack of pulses do NOT wait for imaging to realign extremity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6794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Secondary Survey: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46733"/>
          </a:xfrm>
          <a:noFill/>
        </p:spPr>
        <p:txBody>
          <a:bodyPr>
            <a:normAutofit lnSpcReduction="10000"/>
          </a:bodyPr>
          <a:lstStyle/>
          <a:p>
            <a:r>
              <a:rPr lang="en-US" dirty="0">
                <a:latin typeface="Georgia"/>
                <a:cs typeface="Georgia"/>
              </a:rPr>
              <a:t>History: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Mechanism of injury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MVC – pre and post-crash location of patient, vehicle damage, restrained? 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Environment</a:t>
            </a:r>
          </a:p>
          <a:p>
            <a:pPr lvl="1"/>
            <a:r>
              <a:rPr lang="en-US" dirty="0" err="1">
                <a:latin typeface="Georgia"/>
                <a:cs typeface="Georgia"/>
              </a:rPr>
              <a:t>Prehospital</a:t>
            </a:r>
            <a:r>
              <a:rPr lang="en-US" dirty="0">
                <a:latin typeface="Georgia"/>
                <a:cs typeface="Georgia"/>
              </a:rPr>
              <a:t> interventions/ care</a:t>
            </a:r>
          </a:p>
          <a:p>
            <a:pPr marL="457200" lvl="1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Physical Exam with special attention to: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Skin (protects patient from excessive fluid loss and infection)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Neuromuscular function 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Circulatory status (palpate distal pulses, assess </a:t>
            </a:r>
            <a:r>
              <a:rPr lang="en-US" dirty="0" err="1">
                <a:latin typeface="Georgia"/>
                <a:cs typeface="Georgia"/>
              </a:rPr>
              <a:t>capilary</a:t>
            </a:r>
            <a:r>
              <a:rPr lang="en-US" dirty="0">
                <a:latin typeface="Georgia"/>
                <a:cs typeface="Georgia"/>
              </a:rPr>
              <a:t> refill)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Skeletal and ligamentous injury (excessive pain may mask abnormal motion)</a:t>
            </a:r>
          </a:p>
          <a:p>
            <a:pPr lvl="2"/>
            <a:r>
              <a:rPr lang="en-US" dirty="0">
                <a:latin typeface="Georgia"/>
                <a:cs typeface="Georgia"/>
              </a:rPr>
              <a:t>Limb length discrepancy</a:t>
            </a:r>
          </a:p>
        </p:txBody>
      </p:sp>
    </p:spTree>
    <p:extLst>
      <p:ext uri="{BB962C8B-B14F-4D97-AF65-F5344CB8AC3E}">
        <p14:creationId xmlns:p14="http://schemas.microsoft.com/office/powerpoint/2010/main" val="136794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Georgia"/>
                <a:cs typeface="Georgia"/>
              </a:rPr>
              <a:t>Initial Trauma Assessment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Kampala Advanced Trauma Care Course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</a:pP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 Last Edited August 2016 by Maija Cheung MD &amp; Michael DeWane MD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34933"/>
            <a:ext cx="12192000" cy="56566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9651" y="1616193"/>
            <a:ext cx="85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2208" y="4458963"/>
            <a:ext cx="63359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0935" y="2472267"/>
            <a:ext cx="97197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eorgia"/>
                <a:cs typeface="Georgia"/>
              </a:rPr>
              <a:t>Common Musculoskeletal Injuries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355628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1448</Words>
  <Application>Microsoft Macintosh PowerPoint</Application>
  <PresentationFormat>Widescreen</PresentationFormat>
  <Paragraphs>240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Office Theme</vt:lpstr>
      <vt:lpstr>Musculoskeletal Trauma</vt:lpstr>
      <vt:lpstr>Outline</vt:lpstr>
      <vt:lpstr>Global context and epidemiology</vt:lpstr>
      <vt:lpstr>Local Epidemiology:</vt:lpstr>
      <vt:lpstr>Initial Trauma Assessment </vt:lpstr>
      <vt:lpstr>ABC’s!</vt:lpstr>
      <vt:lpstr>Adjuncts to Primary Survey:</vt:lpstr>
      <vt:lpstr>Secondary Survey:</vt:lpstr>
      <vt:lpstr>Initial Trauma Assessment </vt:lpstr>
      <vt:lpstr>Pelvic Injuries:</vt:lpstr>
      <vt:lpstr>Pelvic Injury Management:</vt:lpstr>
      <vt:lpstr>Spinal Trauma:</vt:lpstr>
      <vt:lpstr>Spinal Assessment/ Management:</vt:lpstr>
      <vt:lpstr>Spinal Management Continued:</vt:lpstr>
      <vt:lpstr>Spinal Cord Injuries:</vt:lpstr>
      <vt:lpstr>Dermatomes</vt:lpstr>
      <vt:lpstr>Life-threatening Extremity Injuries:</vt:lpstr>
      <vt:lpstr>Compartment Syndrome</vt:lpstr>
      <vt:lpstr>Compartment Syndrome Signs and Symptoms:</vt:lpstr>
      <vt:lpstr>Compartment Syndrome Management:</vt:lpstr>
      <vt:lpstr>Open Fractures:</vt:lpstr>
      <vt:lpstr>Open Fractures Management:</vt:lpstr>
      <vt:lpstr>Mangled Extremity</vt:lpstr>
      <vt:lpstr>Initial Trauma Assessment </vt:lpstr>
      <vt:lpstr>Adaptations to Resource Limited Settings:</vt:lpstr>
      <vt:lpstr>Initial Trauma Assessment </vt:lpstr>
      <vt:lpstr>Case: </vt:lpstr>
      <vt:lpstr>Useful Resources</vt:lpstr>
      <vt:lpstr>Collaborators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DeWane, Michael</dc:creator>
  <cp:lastModifiedBy>Ullrich, Sarah</cp:lastModifiedBy>
  <cp:revision>68</cp:revision>
  <dcterms:created xsi:type="dcterms:W3CDTF">2016-07-07T19:30:44Z</dcterms:created>
  <dcterms:modified xsi:type="dcterms:W3CDTF">2019-04-25T22:06:52Z</dcterms:modified>
</cp:coreProperties>
</file>