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9" r:id="rId3"/>
    <p:sldId id="265" r:id="rId4"/>
    <p:sldId id="299" r:id="rId5"/>
    <p:sldId id="335" r:id="rId6"/>
    <p:sldId id="300" r:id="rId7"/>
    <p:sldId id="301" r:id="rId8"/>
    <p:sldId id="302" r:id="rId9"/>
    <p:sldId id="303" r:id="rId10"/>
    <p:sldId id="336" r:id="rId11"/>
    <p:sldId id="316" r:id="rId12"/>
    <p:sldId id="317" r:id="rId13"/>
    <p:sldId id="318" r:id="rId14"/>
    <p:sldId id="319" r:id="rId15"/>
    <p:sldId id="324" r:id="rId16"/>
    <p:sldId id="305" r:id="rId17"/>
    <p:sldId id="306" r:id="rId18"/>
    <p:sldId id="307" r:id="rId19"/>
    <p:sldId id="304" r:id="rId20"/>
    <p:sldId id="320" r:id="rId21"/>
    <p:sldId id="321" r:id="rId22"/>
    <p:sldId id="322" r:id="rId23"/>
    <p:sldId id="325" r:id="rId24"/>
    <p:sldId id="326" r:id="rId25"/>
    <p:sldId id="337" r:id="rId26"/>
    <p:sldId id="327" r:id="rId27"/>
    <p:sldId id="323" r:id="rId28"/>
    <p:sldId id="308" r:id="rId29"/>
    <p:sldId id="329" r:id="rId30"/>
    <p:sldId id="330" r:id="rId31"/>
    <p:sldId id="332" r:id="rId32"/>
    <p:sldId id="284" r:id="rId33"/>
    <p:sldId id="333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86504" autoAdjust="0"/>
  </p:normalViewPr>
  <p:slideViewPr>
    <p:cSldViewPr snapToGrid="0">
      <p:cViewPr>
        <p:scale>
          <a:sx n="54" d="100"/>
          <a:sy n="54" d="100"/>
        </p:scale>
        <p:origin x="-1680" y="-9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DB37E-BFAB-B84C-8EAD-59355428FDE5}" type="datetimeFigureOut">
              <a:rPr lang="en-US" smtClean="0"/>
              <a:t>2/21/17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169F8-6878-254F-9C10-EFCAF71FC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8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23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9B48-D51D-B041-A7D5-F85BAEC8FC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78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9B48-D51D-B041-A7D5-F85BAEC8FC6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78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Acces</a:t>
            </a:r>
            <a:r>
              <a:rPr lang="en-US" baseline="0" dirty="0" smtClean="0"/>
              <a:t>s Image:</a:t>
            </a:r>
          </a:p>
          <a:p>
            <a:r>
              <a:rPr lang="en-US" dirty="0" smtClean="0"/>
              <a:t>https://</a:t>
            </a:r>
            <a:r>
              <a:rPr lang="en-US" dirty="0" err="1" smtClean="0"/>
              <a:t>commons.wikimedia.org</a:t>
            </a:r>
            <a:r>
              <a:rPr lang="en-US" dirty="0" smtClean="0"/>
              <a:t>/wiki/</a:t>
            </a:r>
            <a:r>
              <a:rPr lang="en-US" dirty="0" err="1" smtClean="0"/>
              <a:t>File:Traumatic_acute_epidual_hematoma.jpg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34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</a:t>
            </a:r>
            <a:r>
              <a:rPr lang="en-US" baseline="0" dirty="0" smtClean="0"/>
              <a:t> Access Image:</a:t>
            </a:r>
          </a:p>
          <a:p>
            <a:r>
              <a:rPr lang="en-US" dirty="0" smtClean="0"/>
              <a:t>https://</a:t>
            </a:r>
            <a:r>
              <a:rPr lang="en-US" dirty="0" err="1" smtClean="0"/>
              <a:t>en.wikipedia.org</a:t>
            </a:r>
            <a:r>
              <a:rPr lang="en-US" dirty="0" smtClean="0"/>
              <a:t>/wiki/</a:t>
            </a:r>
            <a:r>
              <a:rPr lang="en-US" dirty="0" err="1" smtClean="0"/>
              <a:t>Subdural_hematoma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69F8-6878-254F-9C10-EFCAF71FC2B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77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4C9B48-D51D-B041-A7D5-F85BAEC8FC6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78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7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5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6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7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2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5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8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4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4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2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8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91BF0-A81F-4090-A3DB-58DC279AA7C3}" type="datetimeFigureOut">
              <a:rPr lang="en-US" smtClean="0"/>
              <a:t>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2DAD9-A3A8-4DA5-A024-50CF2A46F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94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eg"/><Relationship Id="rId5" Type="http://schemas.openxmlformats.org/officeDocument/2006/relationships/image" Target="../media/image4.gif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t="10000" r="-15000" b="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Head Trauma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45833"/>
            </a:pPr>
            <a:r>
              <a:rPr lang="en-US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Kampala Advanced Trauma Care Course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91666"/>
            </a:pPr>
            <a:endParaRPr lang="en-US" sz="1200" dirty="0">
              <a:solidFill>
                <a:schemeClr val="bg1"/>
              </a:solidFill>
              <a:latin typeface="Georgia"/>
              <a:ea typeface="Times New Roman"/>
              <a:cs typeface="Georgia"/>
              <a:sym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650" y="6245145"/>
            <a:ext cx="1872343" cy="4843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74" y="6071806"/>
            <a:ext cx="4295058" cy="4025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17" y="5458887"/>
            <a:ext cx="1075912" cy="11332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062" y="6071806"/>
            <a:ext cx="2601034" cy="4927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981" y="5535651"/>
            <a:ext cx="1571429" cy="4857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486900" y="4076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172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FFFF"/>
                </a:solidFill>
                <a:latin typeface="Georgia"/>
                <a:cs typeface="Georgia"/>
              </a:rPr>
              <a:t>Initial Trauma </a:t>
            </a:r>
            <a:r>
              <a:rPr lang="en-US" sz="6600" dirty="0">
                <a:solidFill>
                  <a:srgbClr val="FFFFFF"/>
                </a:solidFill>
                <a:latin typeface="Georgia"/>
                <a:cs typeface="Georgia"/>
              </a:rPr>
              <a:t>Assessment 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45833"/>
            </a:pPr>
            <a:r>
              <a:rPr lang="en-US" sz="20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Kampala Advanced Trauma Care Course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91666"/>
            </a:pPr>
            <a:r>
              <a:rPr lang="en-US" sz="11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 Last Edited </a:t>
            </a:r>
            <a:r>
              <a:rPr lang="en-US" sz="1100" dirty="0" smtClean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August 2016 </a:t>
            </a:r>
            <a:r>
              <a:rPr lang="en-US" sz="11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by Maija Cheung MD &amp; Michael DeWane MD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34933"/>
            <a:ext cx="12192000" cy="565667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89651" y="1616193"/>
            <a:ext cx="85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dirty="0" smtClean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2208" y="4458963"/>
            <a:ext cx="63359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0435" y="2472267"/>
            <a:ext cx="971973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Georgia"/>
                <a:cs typeface="Georgia"/>
              </a:rPr>
              <a:t>Traumatic Head Injuries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  <a:latin typeface="Georgia"/>
                <a:cs typeface="Georgia"/>
              </a:rPr>
              <a:t>Assessment &amp; Initial Management</a:t>
            </a:r>
            <a:endParaRPr lang="en-US" sz="44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63595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Head Injuries: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Skull Fractures</a:t>
            </a:r>
          </a:p>
          <a:p>
            <a:r>
              <a:rPr lang="en-US" dirty="0" smtClean="0">
                <a:latin typeface="Georgia"/>
                <a:cs typeface="Georgia"/>
              </a:rPr>
              <a:t>Diffuse Brain Injury</a:t>
            </a:r>
          </a:p>
          <a:p>
            <a:r>
              <a:rPr lang="en-US" dirty="0" smtClean="0">
                <a:latin typeface="Georgia"/>
                <a:cs typeface="Georgia"/>
              </a:rPr>
              <a:t>Focal Brain Injuries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Epidural Hematoma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Subdural Hematoma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Contusion and </a:t>
            </a:r>
            <a:r>
              <a:rPr lang="en-US" dirty="0" err="1" smtClean="0">
                <a:latin typeface="Georgia"/>
                <a:cs typeface="Georgia"/>
              </a:rPr>
              <a:t>Intracerebral</a:t>
            </a:r>
            <a:r>
              <a:rPr lang="en-US" dirty="0" smtClean="0">
                <a:latin typeface="Georgia"/>
                <a:cs typeface="Georgia"/>
              </a:rPr>
              <a:t> Hematoma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43957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Skull Fractures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Georgia"/>
                <a:cs typeface="Georgia"/>
              </a:rPr>
              <a:t>Classified as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Cranial vault or skull base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Linear or stellate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Open or closed</a:t>
            </a:r>
          </a:p>
          <a:p>
            <a:pPr lvl="1"/>
            <a:endParaRPr lang="en-US" dirty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Early surgical consult</a:t>
            </a:r>
          </a:p>
          <a:p>
            <a:pPr marL="457200" lvl="1" indent="0">
              <a:buNone/>
            </a:pPr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Basilar Skull Fracture Signs:</a:t>
            </a:r>
          </a:p>
          <a:p>
            <a:pPr lvl="1"/>
            <a:r>
              <a:rPr lang="en-US" dirty="0" err="1" smtClean="0">
                <a:latin typeface="Georgia"/>
                <a:cs typeface="Georgia"/>
              </a:rPr>
              <a:t>Periorbital</a:t>
            </a:r>
            <a:r>
              <a:rPr lang="en-US" dirty="0" smtClean="0">
                <a:latin typeface="Georgia"/>
                <a:cs typeface="Georgia"/>
              </a:rPr>
              <a:t> ecchymosis</a:t>
            </a:r>
          </a:p>
          <a:p>
            <a:pPr lvl="1"/>
            <a:r>
              <a:rPr lang="en-US" dirty="0" err="1" smtClean="0">
                <a:latin typeface="Georgia"/>
                <a:cs typeface="Georgia"/>
              </a:rPr>
              <a:t>Retroauricular</a:t>
            </a:r>
            <a:r>
              <a:rPr lang="en-US" dirty="0" smtClean="0">
                <a:latin typeface="Georgia"/>
                <a:cs typeface="Georgia"/>
              </a:rPr>
              <a:t> ecchymosis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CSF leak from nose or ear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7</a:t>
            </a:r>
            <a:r>
              <a:rPr lang="en-US" baseline="30000" dirty="0" smtClean="0">
                <a:latin typeface="Georgia"/>
                <a:cs typeface="Georgia"/>
              </a:rPr>
              <a:t>th</a:t>
            </a:r>
            <a:r>
              <a:rPr lang="en-US" dirty="0" smtClean="0">
                <a:latin typeface="Georgia"/>
                <a:cs typeface="Georgia"/>
              </a:rPr>
              <a:t> and 8</a:t>
            </a:r>
            <a:r>
              <a:rPr lang="en-US" baseline="30000" dirty="0" smtClean="0">
                <a:latin typeface="Georgia"/>
                <a:cs typeface="Georgia"/>
              </a:rPr>
              <a:t>th</a:t>
            </a:r>
            <a:r>
              <a:rPr lang="en-US" dirty="0" smtClean="0">
                <a:latin typeface="Georgia"/>
                <a:cs typeface="Georgia"/>
              </a:rPr>
              <a:t> nerve paralysis (facial paralysis or hearing loss) </a:t>
            </a:r>
          </a:p>
        </p:txBody>
      </p:sp>
    </p:spTree>
    <p:extLst>
      <p:ext uri="{BB962C8B-B14F-4D97-AF65-F5344CB8AC3E}">
        <p14:creationId xmlns:p14="http://schemas.microsoft.com/office/powerpoint/2010/main" val="3143957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Diffuse Brain Injury: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01306" cy="5032375"/>
          </a:xfrm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Range from mild concussion to severe ischemic injury</a:t>
            </a:r>
          </a:p>
          <a:p>
            <a:pPr marL="0" indent="0">
              <a:buNone/>
            </a:pPr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Transient non-focal neurologic disturbance that often includes loss of consciousness</a:t>
            </a:r>
          </a:p>
          <a:p>
            <a:pPr marL="0" indent="0">
              <a:buNone/>
            </a:pPr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CT may initially appear normal or brain may appear swollen</a:t>
            </a:r>
          </a:p>
          <a:p>
            <a:pPr marL="0" indent="0">
              <a:buNone/>
            </a:pPr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High velocity impact or deceleration injury may show multiple punctate hemorrhages throughout hemispheres = diffuse axonal injury</a:t>
            </a:r>
          </a:p>
        </p:txBody>
      </p:sp>
    </p:spTree>
    <p:extLst>
      <p:ext uri="{BB962C8B-B14F-4D97-AF65-F5344CB8AC3E}">
        <p14:creationId xmlns:p14="http://schemas.microsoft.com/office/powerpoint/2010/main" val="3143957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Diffuse Axonal Injury (DAI):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latin typeface="Georgia"/>
                <a:cs typeface="Georgia"/>
              </a:rPr>
              <a:t>Widespread damage </a:t>
            </a:r>
            <a:endParaRPr lang="en-US" dirty="0">
              <a:latin typeface="Georgia"/>
              <a:cs typeface="Georgia"/>
            </a:endParaRPr>
          </a:p>
          <a:p>
            <a:pPr marL="228600" lvl="1">
              <a:spcBef>
                <a:spcPts val="1000"/>
              </a:spcBef>
            </a:pPr>
            <a:r>
              <a:rPr lang="en-US" dirty="0" smtClean="0">
                <a:latin typeface="Georgia"/>
                <a:cs typeface="Georgia"/>
              </a:rPr>
              <a:t>Result of shearing injuries that occur during rapid acceleration and deceleration  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>
                <a:latin typeface="Georgia"/>
                <a:cs typeface="Georgia"/>
              </a:rPr>
              <a:t>Usually </a:t>
            </a:r>
            <a:r>
              <a:rPr lang="en-US" dirty="0">
                <a:latin typeface="Georgia"/>
                <a:cs typeface="Georgia"/>
              </a:rPr>
              <a:t>associated with poor </a:t>
            </a:r>
            <a:r>
              <a:rPr lang="en-US" dirty="0" smtClean="0">
                <a:latin typeface="Georgia"/>
                <a:cs typeface="Georgia"/>
              </a:rPr>
              <a:t>outcome</a:t>
            </a:r>
          </a:p>
          <a:p>
            <a:pPr marL="228600" lvl="1">
              <a:spcBef>
                <a:spcPts val="1000"/>
              </a:spcBef>
            </a:pPr>
            <a:r>
              <a:rPr lang="en-US" dirty="0" smtClean="0">
                <a:latin typeface="Georgia"/>
                <a:cs typeface="Georgia"/>
              </a:rPr>
              <a:t>Difficult to diagnose, disability not explained by subdural or epidural hematoma may be due to DAI</a:t>
            </a:r>
            <a:endParaRPr lang="en-US" dirty="0">
              <a:latin typeface="Georgia"/>
              <a:cs typeface="Georgia"/>
            </a:endParaRPr>
          </a:p>
          <a:p>
            <a:pPr marL="228600" lvl="1">
              <a:spcBef>
                <a:spcPts val="1000"/>
              </a:spcBef>
            </a:pPr>
            <a:r>
              <a:rPr lang="en-US" dirty="0" smtClean="0">
                <a:latin typeface="Georgia"/>
                <a:cs typeface="Georgia"/>
              </a:rPr>
              <a:t>Grades: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latin typeface="Georgia"/>
                <a:cs typeface="Georgia"/>
              </a:rPr>
              <a:t>I = widespread axonal damage but no focal </a:t>
            </a:r>
            <a:r>
              <a:rPr lang="en-US" dirty="0" err="1" smtClean="0">
                <a:latin typeface="Georgia"/>
                <a:cs typeface="Georgia"/>
              </a:rPr>
              <a:t>abormalities</a:t>
            </a:r>
            <a:endParaRPr lang="en-US" dirty="0" smtClean="0">
              <a:latin typeface="Georgia"/>
              <a:cs typeface="Georgia"/>
            </a:endParaRP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latin typeface="Georgia"/>
                <a:cs typeface="Georgia"/>
              </a:rPr>
              <a:t>II = damage found in Grade I present in addition to focal abnormalities especially in corpus callosum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latin typeface="Georgia"/>
                <a:cs typeface="Georgia"/>
              </a:rPr>
              <a:t>III = damage encompasses both Grades I &amp; II injury plus rostral brainstem injury and often tears in tissue</a:t>
            </a:r>
          </a:p>
          <a:p>
            <a:pPr marL="685800" lvl="2">
              <a:spcBef>
                <a:spcPts val="1000"/>
              </a:spcBef>
            </a:pPr>
            <a:endParaRPr lang="en-US" dirty="0">
              <a:latin typeface="Georgia"/>
              <a:cs typeface="Georgia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50030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Post-Concussive Syndrome: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01306" cy="5032375"/>
          </a:xfrm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Dizziness, nausea, restlessness often follow return of consciousness</a:t>
            </a:r>
          </a:p>
          <a:p>
            <a:r>
              <a:rPr lang="en-US" dirty="0" smtClean="0">
                <a:latin typeface="Georgia"/>
                <a:cs typeface="Georgia"/>
              </a:rPr>
              <a:t>May have transient memory loss</a:t>
            </a:r>
          </a:p>
          <a:p>
            <a:r>
              <a:rPr lang="en-US" dirty="0" smtClean="0">
                <a:latin typeface="Georgia"/>
                <a:cs typeface="Georgia"/>
              </a:rPr>
              <a:t>Usually resolve over time; persistence or worsening of syndromes or altered mental status should prompt urgent re-evaluation for missed injury</a:t>
            </a:r>
          </a:p>
          <a:p>
            <a:r>
              <a:rPr lang="en-US" dirty="0" smtClean="0">
                <a:latin typeface="Georgia"/>
                <a:cs typeface="Georgia"/>
              </a:rPr>
              <a:t>Effects of concussion are additive – each subsequent concussion can worsen post-concussive symptoms and lead to severe and lasting disability</a:t>
            </a:r>
          </a:p>
        </p:txBody>
      </p:sp>
    </p:spTree>
    <p:extLst>
      <p:ext uri="{BB962C8B-B14F-4D97-AF65-F5344CB8AC3E}">
        <p14:creationId xmlns:p14="http://schemas.microsoft.com/office/powerpoint/2010/main" val="2311656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Epidural Hematoma: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8274050" cy="4868257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Georgia"/>
                <a:cs typeface="Georgia"/>
              </a:rPr>
              <a:t>Buildup of blood between </a:t>
            </a:r>
            <a:r>
              <a:rPr lang="en-US" dirty="0" err="1" smtClean="0">
                <a:latin typeface="Georgia"/>
                <a:cs typeface="Georgia"/>
              </a:rPr>
              <a:t>dura</a:t>
            </a:r>
            <a:r>
              <a:rPr lang="en-US" dirty="0" smtClean="0">
                <a:latin typeface="Georgia"/>
                <a:cs typeface="Georgia"/>
              </a:rPr>
              <a:t> and skull 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Most often in temporal region associated with tear in middle </a:t>
            </a:r>
            <a:r>
              <a:rPr lang="en-US" dirty="0" err="1" smtClean="0">
                <a:latin typeface="Georgia"/>
                <a:cs typeface="Georgia"/>
              </a:rPr>
              <a:t>meningial</a:t>
            </a:r>
            <a:r>
              <a:rPr lang="en-US" dirty="0" smtClean="0">
                <a:latin typeface="Georgia"/>
                <a:cs typeface="Georgia"/>
              </a:rPr>
              <a:t> artery as a result from a skull fracture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Typically biconvex or lenticular in shape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0.5% of patients with brain injuries, 9% of TBI patients in comas</a:t>
            </a:r>
          </a:p>
          <a:p>
            <a:r>
              <a:rPr lang="en-US" dirty="0" smtClean="0">
                <a:latin typeface="Georgia"/>
                <a:cs typeface="Georgia"/>
              </a:rPr>
              <a:t>Often characterized by loss of consciousness followed by lucid interval then severe headache with neurologic deterioration and altered mental status</a:t>
            </a:r>
          </a:p>
          <a:p>
            <a:r>
              <a:rPr lang="en-US" dirty="0" smtClean="0">
                <a:latin typeface="Georgia"/>
                <a:cs typeface="Georgia"/>
              </a:rPr>
              <a:t>Can raise intracranial pressure causing brain herniation</a:t>
            </a:r>
          </a:p>
          <a:p>
            <a:r>
              <a:rPr lang="en-US" dirty="0">
                <a:latin typeface="Georgia"/>
                <a:cs typeface="Georgia"/>
              </a:rPr>
              <a:t>Confirm by CT </a:t>
            </a:r>
            <a:r>
              <a:rPr lang="en-US" dirty="0" smtClean="0">
                <a:latin typeface="Georgia"/>
                <a:cs typeface="Georgia"/>
              </a:rPr>
              <a:t>scan </a:t>
            </a:r>
          </a:p>
          <a:p>
            <a:r>
              <a:rPr lang="en-US" b="1" dirty="0" smtClean="0">
                <a:latin typeface="Georgia"/>
                <a:cs typeface="Georgia"/>
              </a:rPr>
              <a:t>Require urgent surgical evacuation</a:t>
            </a:r>
          </a:p>
          <a:p>
            <a:endParaRPr lang="en-US" dirty="0">
              <a:latin typeface="Georgia"/>
              <a:cs typeface="Georgi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7000" y="2190751"/>
            <a:ext cx="3052444" cy="401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Subdural Hematoma: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49" y="1825625"/>
            <a:ext cx="7670801" cy="5032375"/>
          </a:xfrm>
          <a:noFill/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Georgia"/>
                <a:cs typeface="Georgia"/>
              </a:rPr>
              <a:t>More common than epidural hematomas – 30% of patients with severe TBI</a:t>
            </a:r>
          </a:p>
          <a:p>
            <a:r>
              <a:rPr lang="en-US" dirty="0" smtClean="0">
                <a:latin typeface="Georgia"/>
                <a:cs typeface="Georgia"/>
              </a:rPr>
              <a:t>Develop from shearing of bridging veins</a:t>
            </a:r>
          </a:p>
          <a:p>
            <a:r>
              <a:rPr lang="en-US" dirty="0" smtClean="0">
                <a:latin typeface="Georgia"/>
                <a:cs typeface="Georgia"/>
              </a:rPr>
              <a:t>Symptoms slower onset than epidural hematoma due to lower pressure of bleeding veins</a:t>
            </a:r>
          </a:p>
          <a:p>
            <a:r>
              <a:rPr lang="en-US" dirty="0" smtClean="0">
                <a:latin typeface="Georgia"/>
                <a:cs typeface="Georgia"/>
              </a:rPr>
              <a:t>Diagnose by </a:t>
            </a:r>
            <a:r>
              <a:rPr lang="en-US" dirty="0">
                <a:latin typeface="Georgia"/>
                <a:cs typeface="Georgia"/>
              </a:rPr>
              <a:t>CT </a:t>
            </a:r>
            <a:r>
              <a:rPr lang="en-US" dirty="0" smtClean="0">
                <a:latin typeface="Georgia"/>
                <a:cs typeface="Georgia"/>
              </a:rPr>
              <a:t>scan</a:t>
            </a:r>
          </a:p>
          <a:p>
            <a:r>
              <a:rPr lang="en-US" dirty="0" smtClean="0">
                <a:latin typeface="Georgia"/>
                <a:cs typeface="Georgia"/>
              </a:rPr>
              <a:t>Conform </a:t>
            </a:r>
            <a:r>
              <a:rPr lang="en-US" dirty="0">
                <a:latin typeface="Georgia"/>
                <a:cs typeface="Georgia"/>
              </a:rPr>
              <a:t>to contours of </a:t>
            </a:r>
            <a:r>
              <a:rPr lang="en-US" dirty="0" smtClean="0">
                <a:latin typeface="Georgia"/>
                <a:cs typeface="Georgia"/>
              </a:rPr>
              <a:t>brain</a:t>
            </a:r>
          </a:p>
          <a:p>
            <a:r>
              <a:rPr lang="en-US" dirty="0" smtClean="0">
                <a:latin typeface="Georgia"/>
                <a:cs typeface="Georgia"/>
              </a:rPr>
              <a:t>Associated with underlying parenchymal injury</a:t>
            </a:r>
          </a:p>
          <a:p>
            <a:r>
              <a:rPr lang="en-US" b="1" dirty="0" smtClean="0">
                <a:latin typeface="Georgia"/>
                <a:cs typeface="Georgia"/>
              </a:rPr>
              <a:t>May require urgent surgical evacuation</a:t>
            </a:r>
          </a:p>
          <a:p>
            <a:endParaRPr lang="en-US" dirty="0">
              <a:latin typeface="Georgia"/>
              <a:cs typeface="Georgia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6750" y="1841500"/>
            <a:ext cx="3556000" cy="44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Contusions and </a:t>
            </a:r>
            <a:r>
              <a:rPr lang="en-US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Intracerebral</a:t>
            </a:r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 Hemorrhage: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0464" cy="4566924"/>
          </a:xfrm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Present in 20-30% severe brain injuries</a:t>
            </a:r>
          </a:p>
          <a:p>
            <a:r>
              <a:rPr lang="en-US" dirty="0" smtClean="0">
                <a:latin typeface="Georgia"/>
                <a:cs typeface="Georgia"/>
              </a:rPr>
              <a:t>Majority occur in frontal and temporal lobes</a:t>
            </a:r>
          </a:p>
          <a:p>
            <a:r>
              <a:rPr lang="en-US" dirty="0" smtClean="0">
                <a:latin typeface="Georgia"/>
                <a:cs typeface="Georgia"/>
              </a:rPr>
              <a:t>May evolve over time to form hematoma or contusion with mass effect</a:t>
            </a:r>
          </a:p>
          <a:p>
            <a:r>
              <a:rPr lang="en-US" dirty="0" smtClean="0">
                <a:latin typeface="Georgia"/>
                <a:cs typeface="Georgia"/>
              </a:rPr>
              <a:t>Signs depend on location of brain contusion: weakness, lack of motor coordination, aphasia, memory or cognitive problems</a:t>
            </a:r>
          </a:p>
          <a:p>
            <a:r>
              <a:rPr lang="en-US" dirty="0" smtClean="0">
                <a:latin typeface="Georgia"/>
                <a:cs typeface="Georgia"/>
              </a:rPr>
              <a:t>Diagnosed by CT Scan</a:t>
            </a:r>
          </a:p>
          <a:p>
            <a:r>
              <a:rPr lang="en-US" dirty="0" smtClean="0">
                <a:latin typeface="Georgia"/>
                <a:cs typeface="Georgia"/>
              </a:rPr>
              <a:t>Repeat CT scan within 24 hours to evaluate for changes in injury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Severity of Head Injury: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50" y="1825624"/>
            <a:ext cx="6543675" cy="4846733"/>
          </a:xfrm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Use </a:t>
            </a:r>
            <a:r>
              <a:rPr lang="en-US" dirty="0" err="1" smtClean="0">
                <a:latin typeface="Georgia"/>
                <a:cs typeface="Georgia"/>
              </a:rPr>
              <a:t>Glascow</a:t>
            </a:r>
            <a:r>
              <a:rPr lang="en-US" dirty="0" smtClean="0">
                <a:latin typeface="Georgia"/>
                <a:cs typeface="Georgia"/>
              </a:rPr>
              <a:t> Coma Score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Motor + Eye + Verbal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Use best motor response to calculate score</a:t>
            </a:r>
          </a:p>
          <a:p>
            <a:pPr lvl="2"/>
            <a:r>
              <a:rPr lang="en-US" dirty="0" smtClean="0">
                <a:latin typeface="Georgia"/>
                <a:cs typeface="Georgia"/>
              </a:rPr>
              <a:t>Motor response is most reliable predictor of outcome</a:t>
            </a:r>
          </a:p>
          <a:p>
            <a:r>
              <a:rPr lang="en-US" dirty="0" smtClean="0">
                <a:latin typeface="Georgia"/>
                <a:cs typeface="Georgia"/>
              </a:rPr>
              <a:t>Severe Brain Injury: GCS &lt;8</a:t>
            </a:r>
          </a:p>
          <a:p>
            <a:r>
              <a:rPr lang="en-US" dirty="0" smtClean="0">
                <a:latin typeface="Georgia"/>
                <a:cs typeface="Georgia"/>
              </a:rPr>
              <a:t>Moderate Brain Injury: 9-12</a:t>
            </a:r>
          </a:p>
          <a:p>
            <a:r>
              <a:rPr lang="en-US" dirty="0" smtClean="0">
                <a:latin typeface="Georgia"/>
                <a:cs typeface="Georgia"/>
              </a:rPr>
              <a:t>Minor Brain Injury: 13-15</a:t>
            </a:r>
            <a:endParaRPr lang="en-US" dirty="0">
              <a:latin typeface="Georgia"/>
              <a:cs typeface="Georgia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778803"/>
              </p:ext>
            </p:extLst>
          </p:nvPr>
        </p:nvGraphicFramePr>
        <p:xfrm>
          <a:off x="7080250" y="1603373"/>
          <a:ext cx="5111750" cy="525462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037983"/>
                <a:gridCol w="2231706"/>
                <a:gridCol w="842061"/>
              </a:tblGrid>
              <a:tr h="593265"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latin typeface="Georgia"/>
                          <a:cs typeface="Georgia"/>
                        </a:rPr>
                        <a:t>Glascow</a:t>
                      </a:r>
                      <a:r>
                        <a:rPr lang="en-US" sz="1400" b="1" dirty="0" smtClean="0">
                          <a:latin typeface="Georgia"/>
                          <a:cs typeface="Georgia"/>
                        </a:rPr>
                        <a:t> Coma Scale</a:t>
                      </a:r>
                      <a:endParaRPr lang="en-US" sz="1400" b="1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Georgia"/>
                        <a:cs typeface="Georgia"/>
                      </a:endParaRPr>
                    </a:p>
                  </a:txBody>
                  <a:tcPr/>
                </a:tc>
              </a:tr>
              <a:tr h="110177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Eye Opening</a:t>
                      </a:r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Spontaneously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To Speech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To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Pain</a:t>
                      </a:r>
                    </a:p>
                    <a:p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None</a:t>
                      </a:r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4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3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2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1</a:t>
                      </a:r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</a:tr>
              <a:tr h="16102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Verbal 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Oriented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Confused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Inappropriate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Words</a:t>
                      </a:r>
                    </a:p>
                    <a:p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Incomprehensible Sounds</a:t>
                      </a:r>
                    </a:p>
                    <a:p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None</a:t>
                      </a:r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5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4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3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2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1</a:t>
                      </a:r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</a:tr>
              <a:tr h="161028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Motor Response</a:t>
                      </a:r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Obeys Commands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Localizes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to Pain</a:t>
                      </a:r>
                    </a:p>
                    <a:p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Withdraws from Pain</a:t>
                      </a:r>
                    </a:p>
                    <a:p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Flexion to Pain</a:t>
                      </a:r>
                    </a:p>
                    <a:p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Extension to Pain</a:t>
                      </a:r>
                    </a:p>
                    <a:p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6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5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4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3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2</a:t>
                      </a:r>
                    </a:p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1</a:t>
                      </a:r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</a:tr>
              <a:tr h="33900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Maximum</a:t>
                      </a:r>
                      <a:r>
                        <a:rPr lang="en-US" sz="1400" baseline="0" dirty="0" smtClean="0">
                          <a:latin typeface="Georgia"/>
                          <a:cs typeface="Georgia"/>
                        </a:rPr>
                        <a:t> Score</a:t>
                      </a:r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Georgia"/>
                        <a:cs typeface="Georg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Georgia"/>
                          <a:cs typeface="Georgia"/>
                        </a:rPr>
                        <a:t>15</a:t>
                      </a:r>
                      <a:endParaRPr lang="en-US" sz="1400" dirty="0">
                        <a:latin typeface="Georgia"/>
                        <a:cs typeface="Georgi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Outline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eorgia"/>
                <a:cs typeface="Georgia"/>
              </a:rPr>
              <a:t>Global context </a:t>
            </a:r>
          </a:p>
          <a:p>
            <a:r>
              <a:rPr lang="en-US" dirty="0" smtClean="0">
                <a:latin typeface="Georgia"/>
                <a:cs typeface="Georgia"/>
              </a:rPr>
              <a:t>Epidemiology &amp; Local epidemiology</a:t>
            </a:r>
          </a:p>
          <a:p>
            <a:r>
              <a:rPr lang="en-US" dirty="0" smtClean="0">
                <a:latin typeface="Georgia"/>
                <a:cs typeface="Georgia"/>
              </a:rPr>
              <a:t>Main Principles of Treatment</a:t>
            </a:r>
            <a:endParaRPr lang="en-US" dirty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Anatomy/ Pathophysiology</a:t>
            </a: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Management strategies/ Ideal treatment</a:t>
            </a:r>
          </a:p>
          <a:p>
            <a:r>
              <a:rPr lang="en-US" dirty="0">
                <a:latin typeface="Georgia"/>
                <a:cs typeface="Georgia"/>
              </a:rPr>
              <a:t>Adaptations for resource-limited settings/ context appropriate </a:t>
            </a:r>
            <a:r>
              <a:rPr lang="en-US" dirty="0" smtClean="0">
                <a:latin typeface="Georgia"/>
                <a:cs typeface="Georgia"/>
              </a:rPr>
              <a:t>treatment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10387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Management of Minor Brain Injury</a:t>
            </a:r>
            <a:b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GCS 13-15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30464" cy="4803685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Georgia"/>
                <a:cs typeface="Georgia"/>
              </a:rPr>
              <a:t>History of disorientation, amnesia, transient loss of consciousness but patient conscious and talking</a:t>
            </a:r>
          </a:p>
          <a:p>
            <a:r>
              <a:rPr lang="en-US" dirty="0" smtClean="0">
                <a:latin typeface="Georgia"/>
                <a:cs typeface="Georgia"/>
              </a:rPr>
              <a:t>Primary &amp; Secondary Survey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Loss of consciousness, seizure activity, duration of amnesia</a:t>
            </a:r>
          </a:p>
          <a:p>
            <a:r>
              <a:rPr lang="en-US" dirty="0" smtClean="0">
                <a:latin typeface="Georgia"/>
                <a:cs typeface="Georgia"/>
              </a:rPr>
              <a:t>Serial examinations with repeat GCS to monitor for change </a:t>
            </a:r>
            <a:endParaRPr lang="en-US" dirty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CT scan in all patients with: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S</a:t>
            </a:r>
            <a:r>
              <a:rPr lang="en-US" dirty="0" smtClean="0">
                <a:latin typeface="Georgia"/>
                <a:cs typeface="Georgia"/>
              </a:rPr>
              <a:t>uspected brain injury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S</a:t>
            </a:r>
            <a:r>
              <a:rPr lang="en-US" dirty="0" smtClean="0">
                <a:latin typeface="Georgia"/>
                <a:cs typeface="Georgia"/>
              </a:rPr>
              <a:t>uspected skull fracture 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&gt;2 episodes of vomiting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O</a:t>
            </a:r>
            <a:r>
              <a:rPr lang="en-US" dirty="0" smtClean="0">
                <a:latin typeface="Georgia"/>
                <a:cs typeface="Georgia"/>
              </a:rPr>
              <a:t>lder than 65 years of age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Loss of consciousness &gt;5 minutes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Severe headaches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Dangerous mechanism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Focal neurological deficit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50030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Minor Brain Injury Continued: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Surgical consult early if abnormalities on CT scan</a:t>
            </a:r>
          </a:p>
          <a:p>
            <a:pPr marL="0" indent="0">
              <a:buNone/>
            </a:pPr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If asymptomatic and fully awake and alert with no neurologic abnormalities: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Observe for several hours </a:t>
            </a:r>
            <a:endParaRPr lang="en-US" dirty="0">
              <a:latin typeface="Georgia"/>
              <a:cs typeface="Georgia"/>
            </a:endParaRPr>
          </a:p>
          <a:p>
            <a:pPr lvl="1"/>
            <a:r>
              <a:rPr lang="en-US" dirty="0" smtClean="0">
                <a:latin typeface="Georgia"/>
                <a:cs typeface="Georgia"/>
              </a:rPr>
              <a:t>Re-examine - if stable can be discharged with instructions regarding warning signs to seek further care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50030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Management of Moderate Brain Injury</a:t>
            </a:r>
            <a:b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GCS 9-12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Able to follow simple commands but usually confused or somnolent and can have focal deficits such as hemiparesis</a:t>
            </a:r>
          </a:p>
          <a:p>
            <a:r>
              <a:rPr lang="en-US" dirty="0">
                <a:latin typeface="Georgia"/>
                <a:cs typeface="Georgia"/>
              </a:rPr>
              <a:t>15% of patients seen in ED have moderate injury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10-20% of these deteriorate and lapse into coma</a:t>
            </a:r>
          </a:p>
          <a:p>
            <a:r>
              <a:rPr lang="en-US" b="1" dirty="0" smtClean="0">
                <a:latin typeface="Georgia"/>
                <a:cs typeface="Georgia"/>
              </a:rPr>
              <a:t>Perform serial neurologic examinations!</a:t>
            </a:r>
            <a:endParaRPr lang="en-US" dirty="0">
              <a:latin typeface="Georgia"/>
              <a:cs typeface="Georgia"/>
            </a:endParaRPr>
          </a:p>
          <a:p>
            <a:r>
              <a:rPr lang="en-US" b="1" dirty="0" smtClean="0">
                <a:latin typeface="Georgia"/>
                <a:cs typeface="Georgia"/>
              </a:rPr>
              <a:t>Obtain CT scan</a:t>
            </a:r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All patients with moderate brain injury should be </a:t>
            </a:r>
            <a:r>
              <a:rPr lang="en-US" b="1" dirty="0" smtClean="0">
                <a:latin typeface="Georgia"/>
                <a:cs typeface="Georgia"/>
              </a:rPr>
              <a:t>admitted</a:t>
            </a:r>
            <a:r>
              <a:rPr lang="en-US" dirty="0" smtClean="0">
                <a:latin typeface="Georgia"/>
                <a:cs typeface="Georgia"/>
              </a:rPr>
              <a:t> to an ICU or unit capable of close monitoring and frequent reassessment</a:t>
            </a:r>
          </a:p>
          <a:p>
            <a:r>
              <a:rPr lang="en-US" dirty="0" smtClean="0">
                <a:latin typeface="Georgia"/>
                <a:cs typeface="Georgia"/>
              </a:rPr>
              <a:t>Follow up CT scan if initial CT is abnormal or if change in neurologic status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50030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Management of Severe Brain Injury</a:t>
            </a:r>
            <a:b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GCS &lt;8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65885" cy="4825209"/>
          </a:xfrm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10% of patients treated in ED have severe brain injury</a:t>
            </a:r>
          </a:p>
          <a:p>
            <a:r>
              <a:rPr lang="en-US" dirty="0" smtClean="0">
                <a:latin typeface="Georgia"/>
                <a:cs typeface="Georgia"/>
              </a:rPr>
              <a:t>Unable to follow simple commands, often require cardiopulmonary stabilization </a:t>
            </a:r>
          </a:p>
          <a:p>
            <a:r>
              <a:rPr lang="en-US" b="1" dirty="0" smtClean="0">
                <a:latin typeface="Georgia"/>
                <a:cs typeface="Georgia"/>
              </a:rPr>
              <a:t>Obtain CT scan as soon as possible</a:t>
            </a:r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ABC’s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Stabilize and transfer to ICU or transfer to facility capable of definitive neurosurgical care</a:t>
            </a:r>
          </a:p>
          <a:p>
            <a:r>
              <a:rPr lang="en-US" dirty="0" smtClean="0">
                <a:latin typeface="Georgia"/>
                <a:cs typeface="Georgia"/>
              </a:rPr>
              <a:t>Early neurosurgical consult!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May need additional therapeutic agents such as </a:t>
            </a:r>
            <a:r>
              <a:rPr lang="en-US" dirty="0" err="1" smtClean="0">
                <a:latin typeface="Georgia"/>
                <a:cs typeface="Georgia"/>
              </a:rPr>
              <a:t>mannitol</a:t>
            </a:r>
            <a:r>
              <a:rPr lang="en-US" dirty="0" smtClean="0">
                <a:latin typeface="Georgia"/>
                <a:cs typeface="Georgia"/>
              </a:rPr>
              <a:t> or hypertonic saline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7043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TBI Management: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01306" cy="4545401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Georgia"/>
                <a:cs typeface="Georgia"/>
              </a:rPr>
              <a:t>For all severity of TBI</a:t>
            </a:r>
          </a:p>
          <a:p>
            <a:r>
              <a:rPr lang="en-US" dirty="0" smtClean="0">
                <a:latin typeface="Georgia"/>
                <a:cs typeface="Georgia"/>
              </a:rPr>
              <a:t>ABC’s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Control bleeding from scalp lacerations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Intubate if GCS &lt;8 or inability to protect airway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Cardiopulmonary stabilization 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Primary and Secondary Surveys - Don’t forget to do complete trauma evaluation!</a:t>
            </a:r>
          </a:p>
          <a:p>
            <a:r>
              <a:rPr lang="en-US" dirty="0" smtClean="0">
                <a:latin typeface="Georgia"/>
                <a:cs typeface="Georgia"/>
              </a:rPr>
              <a:t>Maintain </a:t>
            </a:r>
            <a:r>
              <a:rPr lang="en-US" dirty="0" err="1" smtClean="0">
                <a:latin typeface="Georgia"/>
                <a:cs typeface="Georgia"/>
              </a:rPr>
              <a:t>normovolemia</a:t>
            </a:r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Monitor serum sodium levels</a:t>
            </a:r>
          </a:p>
          <a:p>
            <a:r>
              <a:rPr lang="en-US" dirty="0" smtClean="0">
                <a:latin typeface="Georgia"/>
                <a:cs typeface="Georgia"/>
              </a:rPr>
              <a:t>Elevate head of bed 30 degrees</a:t>
            </a:r>
          </a:p>
          <a:p>
            <a:r>
              <a:rPr lang="en-US" dirty="0" smtClean="0">
                <a:latin typeface="Georgia"/>
                <a:cs typeface="Georgia"/>
              </a:rPr>
              <a:t>Therapeutic agents in conjunction with surgical consult</a:t>
            </a:r>
          </a:p>
          <a:p>
            <a:pPr lvl="1"/>
            <a:r>
              <a:rPr lang="en-US" dirty="0" err="1" smtClean="0">
                <a:latin typeface="Georgia"/>
                <a:cs typeface="Georgia"/>
              </a:rPr>
              <a:t>Mannitol</a:t>
            </a:r>
            <a:r>
              <a:rPr lang="en-US" dirty="0" smtClean="0">
                <a:latin typeface="Georgia"/>
                <a:cs typeface="Georgia"/>
              </a:rPr>
              <a:t>, hypertonic saline, barbiturates, anticonvulsants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7043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FFFF"/>
                </a:solidFill>
                <a:latin typeface="Georgia"/>
                <a:cs typeface="Georgia"/>
              </a:rPr>
              <a:t>Initial Trauma </a:t>
            </a:r>
            <a:r>
              <a:rPr lang="en-US" sz="6600" dirty="0">
                <a:solidFill>
                  <a:srgbClr val="FFFFFF"/>
                </a:solidFill>
                <a:latin typeface="Georgia"/>
                <a:cs typeface="Georgia"/>
              </a:rPr>
              <a:t>Assessment 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45833"/>
            </a:pPr>
            <a:r>
              <a:rPr lang="en-US" sz="20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Kampala Advanced Trauma Care Course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91666"/>
            </a:pPr>
            <a:r>
              <a:rPr lang="en-US" sz="11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 Last Edited </a:t>
            </a:r>
            <a:r>
              <a:rPr lang="en-US" sz="1100" dirty="0" smtClean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August 2016 </a:t>
            </a:r>
            <a:r>
              <a:rPr lang="en-US" sz="11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by Maija Cheung MD &amp; Michael DeWane MD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34933"/>
            <a:ext cx="12192000" cy="565667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89651" y="1616193"/>
            <a:ext cx="85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dirty="0" smtClean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2208" y="4458963"/>
            <a:ext cx="63359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0435" y="2472267"/>
            <a:ext cx="971973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Georgia"/>
                <a:cs typeface="Georgia"/>
              </a:rPr>
              <a:t>Adaptations for Resource Limited </a:t>
            </a:r>
            <a:r>
              <a:rPr lang="en-US" sz="5400" dirty="0" err="1" smtClean="0">
                <a:solidFill>
                  <a:schemeClr val="bg1"/>
                </a:solidFill>
                <a:latin typeface="Georgia"/>
                <a:cs typeface="Georgia"/>
              </a:rPr>
              <a:t>Setings</a:t>
            </a:r>
            <a:endParaRPr lang="en-US" sz="54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63595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Diagnosis and Management Adaptations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Georgia"/>
                <a:cs typeface="Georgia"/>
              </a:rPr>
              <a:t>The biggest challenge is the </a:t>
            </a:r>
            <a:r>
              <a:rPr lang="en-US" b="1" dirty="0" smtClean="0">
                <a:latin typeface="Georgia"/>
                <a:cs typeface="Georgia"/>
              </a:rPr>
              <a:t>inability to obtain a CT scan </a:t>
            </a:r>
            <a:r>
              <a:rPr lang="en-US" dirty="0" smtClean="0">
                <a:latin typeface="Georgia"/>
                <a:cs typeface="Georgia"/>
              </a:rPr>
              <a:t>despite the patient’s condition necessitating one.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US" dirty="0">
                <a:latin typeface="Georgia"/>
                <a:cs typeface="Georgia"/>
              </a:rPr>
              <a:t>Skull x-rays </a:t>
            </a:r>
            <a:r>
              <a:rPr lang="en-US" dirty="0" smtClean="0">
                <a:latin typeface="Georgia"/>
                <a:cs typeface="Georgia"/>
              </a:rPr>
              <a:t>can still </a:t>
            </a:r>
            <a:r>
              <a:rPr lang="en-US" dirty="0">
                <a:latin typeface="Georgia"/>
                <a:cs typeface="Georgia"/>
              </a:rPr>
              <a:t>very useful sources of information and can help </a:t>
            </a:r>
            <a:r>
              <a:rPr lang="en-US" dirty="0" smtClean="0">
                <a:latin typeface="Georgia"/>
                <a:cs typeface="Georgia"/>
              </a:rPr>
              <a:t>with:</a:t>
            </a:r>
          </a:p>
          <a:p>
            <a:pPr>
              <a:buFontTx/>
              <a:buChar char="•"/>
            </a:pPr>
            <a:r>
              <a:rPr lang="en-US" dirty="0" smtClean="0">
                <a:latin typeface="Georgia"/>
                <a:cs typeface="Georgia"/>
              </a:rPr>
              <a:t>Diagnosis</a:t>
            </a: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Decision making on surgical or non </a:t>
            </a:r>
            <a:r>
              <a:rPr lang="en-US" dirty="0" smtClean="0">
                <a:latin typeface="Georgia"/>
                <a:cs typeface="Georgia"/>
              </a:rPr>
              <a:t>operative treatment</a:t>
            </a:r>
            <a:endParaRPr lang="en-US" dirty="0">
              <a:latin typeface="Georgia"/>
              <a:cs typeface="Georgia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7043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Diagnoses from Skull X-ray: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1. Classification </a:t>
            </a:r>
            <a:r>
              <a:rPr lang="en-US" dirty="0">
                <a:latin typeface="Georgia"/>
                <a:cs typeface="Georgia"/>
              </a:rPr>
              <a:t>of head injury;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Open head </a:t>
            </a:r>
            <a:r>
              <a:rPr lang="en-US" dirty="0" smtClean="0">
                <a:latin typeface="Georgia"/>
                <a:cs typeface="Georgia"/>
              </a:rPr>
              <a:t>injury </a:t>
            </a:r>
            <a:endParaRPr lang="en-US" dirty="0">
              <a:latin typeface="Georgia"/>
              <a:cs typeface="Georgia"/>
            </a:endParaRPr>
          </a:p>
          <a:p>
            <a:pPr lvl="2"/>
            <a:r>
              <a:rPr lang="en-US" dirty="0" smtClean="0">
                <a:latin typeface="Georgia"/>
                <a:cs typeface="Georgia"/>
              </a:rPr>
              <a:t>Fracture at </a:t>
            </a:r>
            <a:r>
              <a:rPr lang="en-US" dirty="0">
                <a:latin typeface="Georgia"/>
                <a:cs typeface="Georgia"/>
              </a:rPr>
              <a:t>base of skull</a:t>
            </a:r>
          </a:p>
          <a:p>
            <a:pPr lvl="2"/>
            <a:r>
              <a:rPr lang="en-US" dirty="0" err="1" smtClean="0">
                <a:latin typeface="Georgia"/>
                <a:cs typeface="Georgia"/>
              </a:rPr>
              <a:t>Pneumocephalus</a:t>
            </a:r>
            <a:r>
              <a:rPr lang="en-US" dirty="0" smtClean="0">
                <a:latin typeface="Georgia"/>
                <a:cs typeface="Georgia"/>
              </a:rPr>
              <a:t> </a:t>
            </a:r>
            <a:endParaRPr lang="en-US" dirty="0">
              <a:latin typeface="Georgia"/>
              <a:cs typeface="Georgia"/>
            </a:endParaRPr>
          </a:p>
          <a:p>
            <a:pPr lvl="1"/>
            <a:r>
              <a:rPr lang="en-US" dirty="0">
                <a:latin typeface="Georgia"/>
                <a:cs typeface="Georgia"/>
              </a:rPr>
              <a:t>Closed head </a:t>
            </a:r>
            <a:r>
              <a:rPr lang="en-US" dirty="0" smtClean="0">
                <a:latin typeface="Georgia"/>
                <a:cs typeface="Georgia"/>
              </a:rPr>
              <a:t>injury</a:t>
            </a:r>
            <a:endParaRPr lang="en-US" dirty="0">
              <a:latin typeface="Georgia"/>
              <a:cs typeface="Georgia"/>
            </a:endParaRPr>
          </a:p>
          <a:p>
            <a:pPr lvl="2"/>
            <a:r>
              <a:rPr lang="en-US" dirty="0">
                <a:latin typeface="Georgia"/>
                <a:cs typeface="Georgia"/>
              </a:rPr>
              <a:t>L</a:t>
            </a:r>
            <a:r>
              <a:rPr lang="en-US" dirty="0" smtClean="0">
                <a:latin typeface="Georgia"/>
                <a:cs typeface="Georgia"/>
              </a:rPr>
              <a:t>inear </a:t>
            </a:r>
            <a:r>
              <a:rPr lang="en-US" dirty="0">
                <a:latin typeface="Georgia"/>
                <a:cs typeface="Georgia"/>
              </a:rPr>
              <a:t>fracture, </a:t>
            </a:r>
          </a:p>
          <a:p>
            <a:pPr lvl="2"/>
            <a:r>
              <a:rPr lang="en-US" dirty="0">
                <a:latin typeface="Georgia"/>
                <a:cs typeface="Georgia"/>
              </a:rPr>
              <a:t>Depressed skull fracture</a:t>
            </a:r>
          </a:p>
          <a:p>
            <a:pPr lvl="2"/>
            <a:r>
              <a:rPr lang="en-US" dirty="0">
                <a:latin typeface="Georgia"/>
                <a:cs typeface="Georgia"/>
              </a:rPr>
              <a:t>Comminuted fracture</a:t>
            </a:r>
          </a:p>
          <a:p>
            <a:pPr marL="0" indent="0">
              <a:buNone/>
            </a:pPr>
            <a:endParaRPr lang="en-US" dirty="0" smtClean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Remember, any skull fracture can have underlying brain injury or an intracranial bleed!</a:t>
            </a:r>
            <a:endParaRPr lang="en-US" dirty="0">
              <a:latin typeface="Georgia"/>
              <a:cs typeface="Georgia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50030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Diagnoses from Skull X-rays Continued: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eorgia"/>
                <a:cs typeface="Georgia"/>
              </a:rPr>
              <a:t>2. Midline shift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In </a:t>
            </a:r>
            <a:r>
              <a:rPr lang="en-US" dirty="0" smtClean="0">
                <a:latin typeface="Georgia"/>
                <a:cs typeface="Georgia"/>
              </a:rPr>
              <a:t>the </a:t>
            </a:r>
            <a:r>
              <a:rPr lang="en-US" dirty="0" err="1" smtClean="0">
                <a:latin typeface="Georgia"/>
                <a:cs typeface="Georgia"/>
              </a:rPr>
              <a:t>anteroposterior</a:t>
            </a:r>
            <a:r>
              <a:rPr lang="en-US" dirty="0" smtClean="0">
                <a:latin typeface="Georgia"/>
                <a:cs typeface="Georgia"/>
              </a:rPr>
              <a:t> </a:t>
            </a:r>
            <a:r>
              <a:rPr lang="en-US" dirty="0">
                <a:latin typeface="Georgia"/>
                <a:cs typeface="Georgia"/>
              </a:rPr>
              <a:t>view, the pineal body </a:t>
            </a:r>
            <a:r>
              <a:rPr lang="en-US" dirty="0" smtClean="0">
                <a:latin typeface="Georgia"/>
                <a:cs typeface="Georgia"/>
              </a:rPr>
              <a:t>(always </a:t>
            </a:r>
            <a:r>
              <a:rPr lang="en-US" dirty="0">
                <a:latin typeface="Georgia"/>
                <a:cs typeface="Georgia"/>
              </a:rPr>
              <a:t>in the </a:t>
            </a:r>
            <a:r>
              <a:rPr lang="en-US" dirty="0" smtClean="0">
                <a:latin typeface="Georgia"/>
                <a:cs typeface="Georgia"/>
              </a:rPr>
              <a:t>midline) </a:t>
            </a:r>
            <a:r>
              <a:rPr lang="en-US" dirty="0">
                <a:latin typeface="Georgia"/>
                <a:cs typeface="Georgia"/>
              </a:rPr>
              <a:t>will have shifted either right or left to varying degrees.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US" dirty="0">
                <a:latin typeface="Georgia"/>
                <a:cs typeface="Georgia"/>
              </a:rPr>
              <a:t>3. Penetrating injury with retained foreign </a:t>
            </a:r>
            <a:r>
              <a:rPr lang="en-US" dirty="0" smtClean="0">
                <a:latin typeface="Georgia"/>
                <a:cs typeface="Georgia"/>
              </a:rPr>
              <a:t>body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US" dirty="0">
                <a:latin typeface="Georgia"/>
                <a:cs typeface="Georgia"/>
              </a:rPr>
              <a:t>4. Scalp hematoma without underlying fracture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/>
                <a:cs typeface="Georgia"/>
              </a:rPr>
              <a:t>Management Strategies:</a:t>
            </a:r>
            <a:endParaRPr lang="en-US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73517" cy="4868257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dirty="0" smtClean="0">
                <a:latin typeface="Georgia"/>
                <a:cs typeface="Georgia"/>
              </a:rPr>
              <a:t>Any </a:t>
            </a:r>
            <a:r>
              <a:rPr lang="en-US" dirty="0">
                <a:latin typeface="Georgia"/>
                <a:cs typeface="Georgia"/>
              </a:rPr>
              <a:t>skull fracture should be </a:t>
            </a:r>
            <a:r>
              <a:rPr lang="en-US" dirty="0" smtClean="0">
                <a:latin typeface="Georgia"/>
                <a:cs typeface="Georgia"/>
              </a:rPr>
              <a:t>considered as </a:t>
            </a:r>
            <a:r>
              <a:rPr lang="en-US" dirty="0">
                <a:latin typeface="Georgia"/>
                <a:cs typeface="Georgia"/>
              </a:rPr>
              <a:t>having </a:t>
            </a:r>
            <a:r>
              <a:rPr lang="en-US" dirty="0" smtClean="0">
                <a:latin typeface="Georgia"/>
                <a:cs typeface="Georgia"/>
              </a:rPr>
              <a:t>an underlying bleed until </a:t>
            </a:r>
            <a:r>
              <a:rPr lang="en-US" dirty="0">
                <a:latin typeface="Georgia"/>
                <a:cs typeface="Georgia"/>
              </a:rPr>
              <a:t>proven otherwise. </a:t>
            </a:r>
            <a:r>
              <a:rPr lang="en-US" dirty="0" smtClean="0">
                <a:latin typeface="Georgia"/>
                <a:cs typeface="Georgia"/>
              </a:rPr>
              <a:t>Patients should </a:t>
            </a:r>
            <a:r>
              <a:rPr lang="en-US" dirty="0">
                <a:latin typeface="Georgia"/>
                <a:cs typeface="Georgia"/>
              </a:rPr>
              <a:t>be closely monitored</a:t>
            </a:r>
            <a:r>
              <a:rPr lang="en-US" dirty="0" smtClean="0">
                <a:latin typeface="Georgia"/>
                <a:cs typeface="Georgia"/>
              </a:rPr>
              <a:t>.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A simple linear fracture in a neurologically intact patient can be managed </a:t>
            </a:r>
            <a:r>
              <a:rPr lang="en-US" dirty="0" smtClean="0">
                <a:latin typeface="Georgia"/>
                <a:cs typeface="Georgia"/>
              </a:rPr>
              <a:t>conservatively.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A depressed  skull fracture in a neurologically intact patient can be managed conservatively.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These fractures heal well and smooth over with time in children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For adults, they may retain noticeable skull deformity</a:t>
            </a:r>
            <a:r>
              <a:rPr lang="en-US" dirty="0" smtClean="0">
                <a:latin typeface="Georgia"/>
                <a:cs typeface="Georgia"/>
              </a:rPr>
              <a:t>.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22455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/>
                <a:cs typeface="Georgia"/>
              </a:rPr>
              <a:t>Global </a:t>
            </a:r>
            <a:r>
              <a:rPr lang="en-US" dirty="0">
                <a:solidFill>
                  <a:schemeClr val="bg1"/>
                </a:solidFill>
                <a:latin typeface="Georgia"/>
                <a:cs typeface="Georgia"/>
              </a:rPr>
              <a:t>context and epidemiology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5.6 million traumatic brain injuries per year worldwide</a:t>
            </a:r>
          </a:p>
          <a:p>
            <a:r>
              <a:rPr lang="en-US" dirty="0" smtClean="0">
                <a:latin typeface="Georgia"/>
                <a:cs typeface="Georgia"/>
              </a:rPr>
              <a:t>Worldwide most commonly caused by MVCs and falls</a:t>
            </a:r>
            <a:endParaRPr lang="en-US" dirty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Highest prevalence in second and third decades of life</a:t>
            </a:r>
          </a:p>
          <a:p>
            <a:r>
              <a:rPr lang="en-US" dirty="0" smtClean="0">
                <a:latin typeface="Georgia"/>
                <a:cs typeface="Georgia"/>
              </a:rPr>
              <a:t>Highest mortality rate found in persons aged 15-24</a:t>
            </a:r>
          </a:p>
          <a:p>
            <a:r>
              <a:rPr lang="en-US" dirty="0" smtClean="0">
                <a:latin typeface="Georgia"/>
                <a:cs typeface="Georgia"/>
              </a:rPr>
              <a:t>Increased risk of TBI in: young, unmarried, men, history of substance abuse, history of previous TBI</a:t>
            </a:r>
          </a:p>
          <a:p>
            <a:r>
              <a:rPr lang="en-US" dirty="0" smtClean="0">
                <a:latin typeface="Georgia"/>
                <a:cs typeface="Georgia"/>
              </a:rPr>
              <a:t>20% of TBIs occur in pediatric age group</a:t>
            </a:r>
          </a:p>
        </p:txBody>
      </p:sp>
    </p:spTree>
    <p:extLst>
      <p:ext uri="{BB962C8B-B14F-4D97-AF65-F5344CB8AC3E}">
        <p14:creationId xmlns:p14="http://schemas.microsoft.com/office/powerpoint/2010/main" val="1502843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Management Strategies Continued: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Georgia"/>
                <a:cs typeface="Georgia"/>
              </a:rPr>
              <a:t>If you only have a skull x-ray, the following findings should prompt urgent </a:t>
            </a:r>
            <a:r>
              <a:rPr lang="en-US" dirty="0" smtClean="0">
                <a:latin typeface="Georgia"/>
                <a:cs typeface="Georgia"/>
              </a:rPr>
              <a:t>intervention:</a:t>
            </a:r>
            <a:endParaRPr lang="en-US" dirty="0">
              <a:latin typeface="Georgia"/>
              <a:cs typeface="Georgia"/>
            </a:endParaRPr>
          </a:p>
          <a:p>
            <a:pPr lvl="1"/>
            <a:r>
              <a:rPr lang="en-US" dirty="0" smtClean="0">
                <a:latin typeface="Georgia"/>
                <a:cs typeface="Georgia"/>
              </a:rPr>
              <a:t>Skull </a:t>
            </a:r>
            <a:r>
              <a:rPr lang="en-US" dirty="0">
                <a:latin typeface="Georgia"/>
                <a:cs typeface="Georgia"/>
              </a:rPr>
              <a:t>fracture with any new neurological deficit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Any fracture involving a sensitive area- </a:t>
            </a:r>
            <a:r>
              <a:rPr lang="en-US" dirty="0" err="1">
                <a:latin typeface="Georgia"/>
                <a:cs typeface="Georgia"/>
              </a:rPr>
              <a:t>Broca’s</a:t>
            </a:r>
            <a:r>
              <a:rPr lang="en-US" dirty="0">
                <a:latin typeface="Georgia"/>
                <a:cs typeface="Georgia"/>
              </a:rPr>
              <a:t> area, Wernicke’s area, occipital region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Any fracture with </a:t>
            </a:r>
            <a:r>
              <a:rPr lang="en-US" dirty="0" err="1">
                <a:latin typeface="Georgia"/>
                <a:cs typeface="Georgia"/>
              </a:rPr>
              <a:t>lateralising</a:t>
            </a:r>
            <a:r>
              <a:rPr lang="en-US" dirty="0">
                <a:latin typeface="Georgia"/>
                <a:cs typeface="Georgia"/>
              </a:rPr>
              <a:t> signs – </a:t>
            </a:r>
            <a:r>
              <a:rPr lang="en-US" dirty="0" err="1">
                <a:latin typeface="Georgia"/>
                <a:cs typeface="Georgia"/>
              </a:rPr>
              <a:t>anisocoria</a:t>
            </a:r>
            <a:r>
              <a:rPr lang="en-US" dirty="0">
                <a:latin typeface="Georgia"/>
                <a:cs typeface="Georgia"/>
              </a:rPr>
              <a:t>, unilateral weakness of any </a:t>
            </a:r>
            <a:r>
              <a:rPr lang="en-US" dirty="0" smtClean="0">
                <a:latin typeface="Georgia"/>
                <a:cs typeface="Georgia"/>
              </a:rPr>
              <a:t>limb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A fall in GCS of </a:t>
            </a:r>
            <a:r>
              <a:rPr lang="en-US" dirty="0" smtClean="0">
                <a:latin typeface="Georgia"/>
                <a:cs typeface="Georgia"/>
              </a:rPr>
              <a:t>greater than 2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Focal convulsions</a:t>
            </a:r>
          </a:p>
          <a:p>
            <a:pPr marL="457200" lvl="1" indent="0">
              <a:buNone/>
            </a:pPr>
            <a:endParaRPr lang="en-US" dirty="0" smtClean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US" dirty="0">
                <a:latin typeface="Georgia"/>
                <a:cs typeface="Georgia"/>
              </a:rPr>
              <a:t>With the above findings, one should perform urgent decompression </a:t>
            </a:r>
            <a:r>
              <a:rPr lang="en-US" dirty="0" smtClean="0">
                <a:latin typeface="Georgia"/>
                <a:cs typeface="Georgia"/>
              </a:rPr>
              <a:t>with </a:t>
            </a:r>
            <a:r>
              <a:rPr lang="en-US" dirty="0">
                <a:latin typeface="Georgia"/>
                <a:cs typeface="Georgia"/>
              </a:rPr>
              <a:t>burr holes </a:t>
            </a:r>
            <a:r>
              <a:rPr lang="en-US" dirty="0" smtClean="0">
                <a:latin typeface="Georgia"/>
                <a:cs typeface="Georgia"/>
              </a:rPr>
              <a:t>to evacuate any underlying clot.  Localize burr holes near fracture sites.</a:t>
            </a:r>
            <a:endParaRPr lang="en-US" dirty="0">
              <a:latin typeface="Georgia"/>
              <a:cs typeface="Georgia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80926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Management Strategies Continued: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Falling GCS </a:t>
            </a:r>
            <a:r>
              <a:rPr lang="en-US" dirty="0">
                <a:latin typeface="Georgia"/>
                <a:cs typeface="Georgia"/>
              </a:rPr>
              <a:t>in the absence of </a:t>
            </a:r>
            <a:r>
              <a:rPr lang="en-US" dirty="0" smtClean="0">
                <a:latin typeface="Georgia"/>
                <a:cs typeface="Georgia"/>
              </a:rPr>
              <a:t>ventilator:</a:t>
            </a: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The patient with head injury and a GCS of 8 or less or a falling GCS to below 8 will need airway protection. </a:t>
            </a:r>
          </a:p>
          <a:p>
            <a:r>
              <a:rPr lang="en-US" dirty="0">
                <a:latin typeface="Georgia"/>
                <a:cs typeface="Georgia"/>
              </a:rPr>
              <a:t>If </a:t>
            </a:r>
            <a:r>
              <a:rPr lang="en-US" dirty="0" smtClean="0">
                <a:latin typeface="Georgia"/>
                <a:cs typeface="Georgia"/>
              </a:rPr>
              <a:t>no </a:t>
            </a:r>
            <a:r>
              <a:rPr lang="en-US" dirty="0">
                <a:latin typeface="Georgia"/>
                <a:cs typeface="Georgia"/>
              </a:rPr>
              <a:t>access to a ventilator and the patient has respiratory effort, a  tracheostomy should be performed immediately to secure the airway.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These patients do well on the general ward or in the High Dependency Unit. The nursing care for the tracheostomy is not intense and such a procedure will save the patient.</a:t>
            </a:r>
          </a:p>
          <a:p>
            <a:pPr marL="0" indent="0">
              <a:buNone/>
            </a:pPr>
            <a:r>
              <a:rPr lang="en-US" dirty="0">
                <a:latin typeface="Georgia"/>
                <a:cs typeface="Georgia"/>
              </a:rPr>
              <a:t>THESE INTERVENTIONS SHOULD BE DONE TOGETHER WITH THE OTHER ASPECTS OF MANAGEMENT OF HEAD INJURY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80926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Useful Resources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 err="1">
                <a:latin typeface="Georgia"/>
                <a:cs typeface="Georgia"/>
              </a:rPr>
              <a:t>Trauma.org</a:t>
            </a: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Trauma Care Manual - Ian Greaves, Keith Porter, Jim Ryan</a:t>
            </a:r>
          </a:p>
          <a:p>
            <a:r>
              <a:rPr lang="en-US" dirty="0">
                <a:latin typeface="Georgia"/>
                <a:cs typeface="Georgia"/>
              </a:rPr>
              <a:t>Trauma Management- </a:t>
            </a:r>
            <a:r>
              <a:rPr lang="en-US" dirty="0" err="1">
                <a:latin typeface="Georgia"/>
                <a:cs typeface="Georgia"/>
              </a:rPr>
              <a:t>Demetrios</a:t>
            </a:r>
            <a:r>
              <a:rPr lang="en-US" dirty="0">
                <a:latin typeface="Georgia"/>
                <a:cs typeface="Georgia"/>
              </a:rPr>
              <a:t> </a:t>
            </a:r>
            <a:r>
              <a:rPr lang="en-US" dirty="0" err="1">
                <a:latin typeface="Georgia"/>
                <a:cs typeface="Georgia"/>
              </a:rPr>
              <a:t>Demetriades</a:t>
            </a:r>
            <a:r>
              <a:rPr lang="en-US" dirty="0">
                <a:latin typeface="Georgia"/>
                <a:cs typeface="Georgia"/>
              </a:rPr>
              <a:t>, Juan A. </a:t>
            </a:r>
            <a:r>
              <a:rPr lang="en-US" dirty="0" err="1">
                <a:latin typeface="Georgia"/>
                <a:cs typeface="Georgia"/>
              </a:rPr>
              <a:t>Asenio</a:t>
            </a:r>
            <a:endParaRPr lang="en-US" dirty="0">
              <a:latin typeface="Georgia"/>
              <a:cs typeface="Georgia"/>
            </a:endParaRP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02843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>
                <a:solidFill>
                  <a:srgbClr val="FFFFFF"/>
                </a:solidFill>
                <a:latin typeface="Georgia"/>
                <a:cs typeface="Georgia"/>
              </a:rPr>
              <a:t>Collaborators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653" y="1825625"/>
            <a:ext cx="11777061" cy="4350543"/>
          </a:xfrm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Maija Cheung, MD - Yale General Surgery Resident</a:t>
            </a:r>
          </a:p>
          <a:p>
            <a:r>
              <a:rPr lang="en-US" dirty="0" smtClean="0">
                <a:latin typeface="Georgia"/>
                <a:cs typeface="Georgia"/>
              </a:rPr>
              <a:t>Michael </a:t>
            </a:r>
            <a:r>
              <a:rPr lang="en-US" dirty="0" err="1" smtClean="0">
                <a:latin typeface="Georgia"/>
                <a:cs typeface="Georgia"/>
              </a:rPr>
              <a:t>DeWane</a:t>
            </a:r>
            <a:r>
              <a:rPr lang="en-US" dirty="0" smtClean="0">
                <a:latin typeface="Georgia"/>
                <a:cs typeface="Georgia"/>
              </a:rPr>
              <a:t>, MD - Yale General Surgery Resident </a:t>
            </a:r>
          </a:p>
          <a:p>
            <a:r>
              <a:rPr lang="en-US" dirty="0" smtClean="0">
                <a:latin typeface="Georgia"/>
                <a:cs typeface="Georgia"/>
              </a:rPr>
              <a:t>Naomi </a:t>
            </a:r>
            <a:r>
              <a:rPr lang="en-US" dirty="0" err="1" smtClean="0">
                <a:latin typeface="Georgia"/>
                <a:cs typeface="Georgia"/>
              </a:rPr>
              <a:t>Kebba</a:t>
            </a:r>
            <a:r>
              <a:rPr lang="en-US" dirty="0" smtClean="0">
                <a:latin typeface="Georgia"/>
                <a:cs typeface="Georgia"/>
              </a:rPr>
              <a:t>, MD – Surgeon, Uganda Heart Institute </a:t>
            </a:r>
          </a:p>
          <a:p>
            <a:r>
              <a:rPr lang="en-US" dirty="0" smtClean="0">
                <a:latin typeface="Georgia"/>
                <a:cs typeface="Georgia"/>
              </a:rPr>
              <a:t>Michael </a:t>
            </a:r>
            <a:r>
              <a:rPr lang="en-US" dirty="0" err="1" smtClean="0">
                <a:latin typeface="Georgia"/>
                <a:cs typeface="Georgia"/>
              </a:rPr>
              <a:t>Lipnick</a:t>
            </a:r>
            <a:r>
              <a:rPr lang="en-US" dirty="0" smtClean="0">
                <a:latin typeface="Georgia"/>
                <a:cs typeface="Georgia"/>
              </a:rPr>
              <a:t>, MD - UCSF Anesthesiologist </a:t>
            </a:r>
          </a:p>
          <a:p>
            <a:r>
              <a:rPr lang="en-US" dirty="0" err="1" smtClean="0">
                <a:latin typeface="Georgia"/>
                <a:cs typeface="Georgia"/>
              </a:rPr>
              <a:t>Doruk</a:t>
            </a:r>
            <a:r>
              <a:rPr lang="en-US" dirty="0" smtClean="0">
                <a:latin typeface="Georgia"/>
                <a:cs typeface="Georgia"/>
              </a:rPr>
              <a:t> </a:t>
            </a:r>
            <a:r>
              <a:rPr lang="en-US" dirty="0" err="1" smtClean="0">
                <a:latin typeface="Georgia"/>
                <a:cs typeface="Georgia"/>
              </a:rPr>
              <a:t>Ozgediz</a:t>
            </a:r>
            <a:r>
              <a:rPr lang="en-US" dirty="0" smtClean="0">
                <a:latin typeface="Georgia"/>
                <a:cs typeface="Georgia"/>
              </a:rPr>
              <a:t>, MD - Yale Pediatric Surgeon </a:t>
            </a:r>
          </a:p>
          <a:p>
            <a:r>
              <a:rPr lang="en-US" dirty="0" smtClean="0">
                <a:latin typeface="Georgia"/>
                <a:cs typeface="Georgia"/>
              </a:rPr>
              <a:t>Rodney </a:t>
            </a:r>
            <a:r>
              <a:rPr lang="en-US" dirty="0" err="1" smtClean="0">
                <a:latin typeface="Georgia"/>
                <a:cs typeface="Georgia"/>
              </a:rPr>
              <a:t>Mugarura</a:t>
            </a:r>
            <a:r>
              <a:rPr lang="en-US" dirty="0" smtClean="0">
                <a:latin typeface="Georgia"/>
                <a:cs typeface="Georgia"/>
              </a:rPr>
              <a:t>, MD – </a:t>
            </a:r>
            <a:r>
              <a:rPr lang="en-US" dirty="0" err="1" smtClean="0">
                <a:latin typeface="Georgia"/>
                <a:cs typeface="Georgia"/>
              </a:rPr>
              <a:t>Orthopedidc</a:t>
            </a:r>
            <a:r>
              <a:rPr lang="en-US" dirty="0" smtClean="0">
                <a:latin typeface="Georgia"/>
                <a:cs typeface="Georgia"/>
              </a:rPr>
              <a:t> Surgeon</a:t>
            </a:r>
            <a:r>
              <a:rPr lang="en-IN" dirty="0" smtClean="0">
                <a:latin typeface="Georgia"/>
                <a:cs typeface="Georgia"/>
              </a:rPr>
              <a:t>, </a:t>
            </a:r>
            <a:r>
              <a:rPr lang="en-IN" dirty="0">
                <a:latin typeface="Georgia"/>
                <a:cs typeface="Georgia"/>
              </a:rPr>
              <a:t>Mulago </a:t>
            </a:r>
            <a:r>
              <a:rPr lang="en-IN" dirty="0" smtClean="0">
                <a:latin typeface="Georgia"/>
                <a:cs typeface="Georgia"/>
              </a:rPr>
              <a:t>hospital</a:t>
            </a:r>
            <a:endParaRPr lang="en-US" dirty="0" smtClean="0">
              <a:latin typeface="Georgia"/>
              <a:cs typeface="Georgia"/>
            </a:endParaRPr>
          </a:p>
          <a:p>
            <a:pPr marL="0" indent="0">
              <a:buNone/>
            </a:pPr>
            <a:endParaRPr lang="en-US" dirty="0" smtClean="0">
              <a:latin typeface="Georgia"/>
              <a:cs typeface="Georgi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44841" y="6062274"/>
            <a:ext cx="8475579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91666"/>
            </a:pPr>
            <a:r>
              <a:rPr lang="en-US" dirty="0">
                <a:latin typeface="Georgia"/>
                <a:ea typeface="Times New Roman"/>
                <a:cs typeface="Georgia"/>
                <a:sym typeface="Times New Roman"/>
              </a:rPr>
              <a:t> Last Edited </a:t>
            </a:r>
            <a:r>
              <a:rPr lang="en-US" dirty="0" smtClean="0">
                <a:latin typeface="Georgia"/>
                <a:ea typeface="Times New Roman"/>
                <a:cs typeface="Georgia"/>
                <a:sym typeface="Times New Roman"/>
              </a:rPr>
              <a:t>February 2017 </a:t>
            </a:r>
            <a:r>
              <a:rPr lang="en-US" dirty="0">
                <a:latin typeface="Georgia"/>
                <a:ea typeface="Times New Roman"/>
                <a:cs typeface="Georgia"/>
                <a:sym typeface="Times New Roman"/>
              </a:rPr>
              <a:t>by Maija Cheung MD &amp; Michael </a:t>
            </a:r>
            <a:r>
              <a:rPr lang="en-US" dirty="0" err="1">
                <a:latin typeface="Georgia"/>
                <a:ea typeface="Times New Roman"/>
                <a:cs typeface="Georgia"/>
                <a:sym typeface="Times New Roman"/>
              </a:rPr>
              <a:t>DeWane</a:t>
            </a:r>
            <a:r>
              <a:rPr lang="en-US" dirty="0">
                <a:latin typeface="Georgia"/>
                <a:ea typeface="Times New Roman"/>
                <a:cs typeface="Georgia"/>
                <a:sym typeface="Times New Roman"/>
              </a:rPr>
              <a:t> MD</a:t>
            </a:r>
          </a:p>
        </p:txBody>
      </p:sp>
    </p:spTree>
    <p:extLst>
      <p:ext uri="{BB962C8B-B14F-4D97-AF65-F5344CB8AC3E}">
        <p14:creationId xmlns:p14="http://schemas.microsoft.com/office/powerpoint/2010/main" val="1869536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Main Principles: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eorgia"/>
                <a:cs typeface="Georgia"/>
              </a:rPr>
              <a:t>Primary goal of treatment for patients with TBI is to prevent secondary brain injury.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Provide adequate oxygenation and maintain blood pressure at level sufficient to perfuse the brain</a:t>
            </a:r>
          </a:p>
          <a:p>
            <a:pPr marL="457200" lvl="1" indent="0">
              <a:buNone/>
            </a:pPr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Obtaining a CT scan should NOT delay patient transfer to a trauma center capable of immediate and definitive neurosurgical intervention</a:t>
            </a:r>
          </a:p>
          <a:p>
            <a:pPr marL="0" indent="0">
              <a:buNone/>
            </a:pPr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Consult neurosurgeon early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30465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FFFF"/>
                </a:solidFill>
                <a:latin typeface="Georgia"/>
                <a:cs typeface="Georgia"/>
              </a:rPr>
              <a:t>Initial Trauma </a:t>
            </a:r>
            <a:r>
              <a:rPr lang="en-US" sz="6600" dirty="0">
                <a:solidFill>
                  <a:srgbClr val="FFFFFF"/>
                </a:solidFill>
                <a:latin typeface="Georgia"/>
                <a:cs typeface="Georgia"/>
              </a:rPr>
              <a:t>Assessment 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45833"/>
            </a:pPr>
            <a:r>
              <a:rPr lang="en-US" sz="20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Kampala Advanced Trauma Care Course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91666"/>
            </a:pPr>
            <a:r>
              <a:rPr lang="en-US" sz="11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 Last Edited </a:t>
            </a:r>
            <a:r>
              <a:rPr lang="en-US" sz="1100" dirty="0" smtClean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August 2016 </a:t>
            </a:r>
            <a:r>
              <a:rPr lang="en-US" sz="1100" dirty="0">
                <a:solidFill>
                  <a:schemeClr val="bg1"/>
                </a:solidFill>
                <a:latin typeface="Georgia"/>
                <a:ea typeface="Times New Roman"/>
                <a:cs typeface="Georgia"/>
                <a:sym typeface="Times New Roman"/>
              </a:rPr>
              <a:t>by Maija Cheung MD &amp; Michael DeWane MD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34933"/>
            <a:ext cx="12192000" cy="565667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FFFFFF"/>
              </a:solidFill>
              <a:latin typeface="Georgia"/>
              <a:cs typeface="Georgi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89651" y="1616193"/>
            <a:ext cx="85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dirty="0" smtClean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2208" y="4458963"/>
            <a:ext cx="633594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0435" y="2472267"/>
            <a:ext cx="97197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Georgia"/>
                <a:cs typeface="Georgia"/>
              </a:rPr>
              <a:t>Anatomy &amp; Physiology</a:t>
            </a:r>
            <a:endParaRPr lang="en-US" sz="54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5497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Anatomy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151990" cy="5032375"/>
          </a:xfrm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Scalp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Extensive blood supply can cause major blood loss if laceration</a:t>
            </a:r>
          </a:p>
          <a:p>
            <a:r>
              <a:rPr lang="en-US" dirty="0" smtClean="0">
                <a:latin typeface="Georgia"/>
                <a:cs typeface="Georgia"/>
              </a:rPr>
              <a:t>Skull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Fixed compartment – acceleration and deceleration injuries</a:t>
            </a:r>
          </a:p>
          <a:p>
            <a:r>
              <a:rPr lang="en-US" dirty="0" smtClean="0">
                <a:latin typeface="Georgia"/>
                <a:cs typeface="Georgia"/>
              </a:rPr>
              <a:t>Meninges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Cover the brain matter</a:t>
            </a:r>
          </a:p>
          <a:p>
            <a:pPr lvl="1"/>
            <a:r>
              <a:rPr lang="en-US" dirty="0">
                <a:latin typeface="Georgia"/>
                <a:cs typeface="Georgia"/>
              </a:rPr>
              <a:t>E</a:t>
            </a:r>
            <a:r>
              <a:rPr lang="en-US" dirty="0" smtClean="0">
                <a:latin typeface="Georgia"/>
                <a:cs typeface="Georgia"/>
              </a:rPr>
              <a:t>nclose venous sinuses &amp; bridging veins</a:t>
            </a:r>
          </a:p>
          <a:p>
            <a:pPr lvl="2"/>
            <a:r>
              <a:rPr lang="en-US" dirty="0" smtClean="0">
                <a:latin typeface="Georgia"/>
                <a:cs typeface="Georgia"/>
              </a:rPr>
              <a:t>can tear and hemorrhage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Enclose meningeal arteries </a:t>
            </a:r>
          </a:p>
          <a:p>
            <a:pPr lvl="2"/>
            <a:r>
              <a:rPr lang="en-US" dirty="0" smtClean="0">
                <a:latin typeface="Georgia"/>
                <a:cs typeface="Georgia"/>
              </a:rPr>
              <a:t>can be injured with skull trauma</a:t>
            </a:r>
          </a:p>
          <a:p>
            <a:pPr lvl="2"/>
            <a:r>
              <a:rPr lang="en-US" dirty="0" smtClean="0">
                <a:latin typeface="Georgia"/>
                <a:cs typeface="Georgia"/>
              </a:rPr>
              <a:t>Middle </a:t>
            </a:r>
            <a:r>
              <a:rPr lang="en-US" dirty="0" err="1" smtClean="0">
                <a:latin typeface="Georgia"/>
                <a:cs typeface="Georgia"/>
              </a:rPr>
              <a:t>meningial</a:t>
            </a:r>
            <a:r>
              <a:rPr lang="en-US" dirty="0" smtClean="0">
                <a:latin typeface="Georgia"/>
                <a:cs typeface="Georgia"/>
              </a:rPr>
              <a:t> artery most common</a:t>
            </a: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Brain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Sensitive to traumatic brain injury (TBI): a non-congenital insult to the brain from an external mechanical force which can lead to temporary or permanent impairment in cognitive or psychomotor function</a:t>
            </a: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Ventricular </a:t>
            </a:r>
            <a:r>
              <a:rPr lang="en-US" dirty="0" smtClean="0">
                <a:latin typeface="Georgia"/>
                <a:cs typeface="Georgia"/>
              </a:rPr>
              <a:t>System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Presence of blood in CSF may impair CSF reabsorption resulting in increased intracranial pressure</a:t>
            </a:r>
            <a:endParaRPr lang="en-US" dirty="0">
              <a:latin typeface="Georgia"/>
              <a:cs typeface="Georgia"/>
            </a:endParaRPr>
          </a:p>
          <a:p>
            <a:r>
              <a:rPr lang="en-US" dirty="0">
                <a:latin typeface="Georgia"/>
                <a:cs typeface="Georgia"/>
              </a:rPr>
              <a:t>Intracranial </a:t>
            </a:r>
            <a:r>
              <a:rPr lang="en-US" dirty="0" smtClean="0">
                <a:latin typeface="Georgia"/>
                <a:cs typeface="Georgia"/>
              </a:rPr>
              <a:t>Compartments</a:t>
            </a:r>
          </a:p>
          <a:p>
            <a:pPr lvl="1"/>
            <a:r>
              <a:rPr lang="en-US" dirty="0" err="1" smtClean="0">
                <a:latin typeface="Georgia"/>
                <a:cs typeface="Georgia"/>
              </a:rPr>
              <a:t>Ipsilateral</a:t>
            </a:r>
            <a:r>
              <a:rPr lang="en-US" dirty="0" smtClean="0">
                <a:latin typeface="Georgia"/>
                <a:cs typeface="Georgia"/>
              </a:rPr>
              <a:t> pupillary dilation associated with contralateral hemiparesis is the classic sign of </a:t>
            </a:r>
            <a:r>
              <a:rPr lang="en-US" dirty="0" err="1" smtClean="0">
                <a:latin typeface="Georgia"/>
                <a:cs typeface="Georgia"/>
              </a:rPr>
              <a:t>uncal</a:t>
            </a:r>
            <a:r>
              <a:rPr lang="en-US" dirty="0" smtClean="0">
                <a:latin typeface="Georgia"/>
                <a:cs typeface="Georgia"/>
              </a:rPr>
              <a:t> herniation</a:t>
            </a:r>
            <a:endParaRPr lang="en-US" dirty="0">
              <a:latin typeface="Georgia"/>
              <a:cs typeface="Georgia"/>
            </a:endParaRP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Physiology: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044" y="1825624"/>
            <a:ext cx="11302673" cy="5032375"/>
          </a:xfrm>
          <a:noFill/>
        </p:spPr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Intracranial Pressure (ICP)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Elevations can reduce perfusion and cause ischemia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Normal ICP is 10mm Hg, Pressure &gt;20 mm Hg associated with poor outcomes</a:t>
            </a:r>
          </a:p>
          <a:p>
            <a:pPr marL="457200" lvl="1" indent="0">
              <a:buNone/>
            </a:pPr>
            <a:endParaRPr lang="en-US" dirty="0" smtClean="0">
              <a:latin typeface="Georgia"/>
              <a:cs typeface="Georgia"/>
            </a:endParaRPr>
          </a:p>
          <a:p>
            <a:r>
              <a:rPr lang="en-US" dirty="0" smtClean="0">
                <a:latin typeface="Georgia"/>
                <a:cs typeface="Georgia"/>
              </a:rPr>
              <a:t>Cerebral Blood Flow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TBI severe enough to cause coma may caused reduce cerebral blood flow during first few hours after injury; this usually increases over the next 2-3 days but in patients who are in comas it stays reduced for days or weeks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Cerebral perfusion pressure =mean arterial pressure – intracranial pressure</a:t>
            </a:r>
          </a:p>
          <a:p>
            <a:pPr lvl="1"/>
            <a:r>
              <a:rPr lang="en-US" b="1" dirty="0" smtClean="0">
                <a:latin typeface="Georgia"/>
                <a:cs typeface="Georgia"/>
              </a:rPr>
              <a:t>Enhance cerebral perfusion and blood flow by reducing ICP, maintaining MAP and intravascular volume.</a:t>
            </a:r>
            <a:endParaRPr lang="en-US" b="1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9725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Physiology Continued: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Georgia"/>
                <a:cs typeface="Georgia"/>
              </a:rPr>
              <a:t>Monro</a:t>
            </a:r>
            <a:r>
              <a:rPr lang="en-US" dirty="0">
                <a:latin typeface="Georgia"/>
                <a:cs typeface="Georgia"/>
              </a:rPr>
              <a:t>-Kellie Doctrine</a:t>
            </a:r>
          </a:p>
          <a:p>
            <a:r>
              <a:rPr lang="en-US" dirty="0">
                <a:latin typeface="Georgia"/>
                <a:cs typeface="Georgia"/>
              </a:rPr>
              <a:t>Total volume of intracranial contents must remain constant because the skull is a rigid, </a:t>
            </a:r>
            <a:r>
              <a:rPr lang="en-US" dirty="0" smtClean="0">
                <a:latin typeface="Georgia"/>
                <a:cs typeface="Georgia"/>
              </a:rPr>
              <a:t>non-</a:t>
            </a:r>
            <a:r>
              <a:rPr lang="en-US" dirty="0" err="1" smtClean="0">
                <a:latin typeface="Georgia"/>
                <a:cs typeface="Georgia"/>
              </a:rPr>
              <a:t>expansile</a:t>
            </a:r>
            <a:r>
              <a:rPr lang="en-US" dirty="0" smtClean="0">
                <a:latin typeface="Georgia"/>
                <a:cs typeface="Georgia"/>
              </a:rPr>
              <a:t> container</a:t>
            </a:r>
          </a:p>
          <a:p>
            <a:pPr marL="0" indent="0">
              <a:buNone/>
            </a:pPr>
            <a:endParaRPr lang="en-US" dirty="0">
              <a:latin typeface="Georgia"/>
              <a:cs typeface="Georgia"/>
            </a:endParaRPr>
          </a:p>
          <a:p>
            <a:pPr lvl="1"/>
            <a:r>
              <a:rPr lang="en-US" dirty="0">
                <a:latin typeface="Georgia"/>
                <a:cs typeface="Georgia"/>
              </a:rPr>
              <a:t>Blood and CSF may be compressed out of the container early on providing a degree of buffering therefore </a:t>
            </a:r>
            <a:r>
              <a:rPr lang="en-US" b="1" dirty="0">
                <a:latin typeface="Georgia"/>
                <a:cs typeface="Georgia"/>
              </a:rPr>
              <a:t>EARLY after injury, a mass such as a blood clot may enlarge </a:t>
            </a:r>
            <a:r>
              <a:rPr lang="en-US" b="1" dirty="0" err="1">
                <a:latin typeface="Georgia"/>
                <a:cs typeface="Georgia"/>
              </a:rPr>
              <a:t>whilethe</a:t>
            </a:r>
            <a:r>
              <a:rPr lang="en-US" b="1" dirty="0">
                <a:latin typeface="Georgia"/>
                <a:cs typeface="Georgia"/>
              </a:rPr>
              <a:t> ICP remains normal however once the limit of displacement of CSF has been reached, ICP rapidly increases</a:t>
            </a:r>
          </a:p>
          <a:p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1727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</TotalTime>
  <Words>2007</Words>
  <Application>Microsoft Macintosh PowerPoint</Application>
  <PresentationFormat>Custom</PresentationFormat>
  <Paragraphs>295</Paragraphs>
  <Slides>33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Head Trauma</vt:lpstr>
      <vt:lpstr>Outline</vt:lpstr>
      <vt:lpstr>Global context and epidemiology</vt:lpstr>
      <vt:lpstr>Main Principles:</vt:lpstr>
      <vt:lpstr>Initial Trauma Assessment </vt:lpstr>
      <vt:lpstr>Anatomy</vt:lpstr>
      <vt:lpstr>PowerPoint Presentation</vt:lpstr>
      <vt:lpstr>Physiology:</vt:lpstr>
      <vt:lpstr>Physiology Continued:</vt:lpstr>
      <vt:lpstr>Initial Trauma Assessment </vt:lpstr>
      <vt:lpstr>Head Injuries:</vt:lpstr>
      <vt:lpstr>Skull Fractures</vt:lpstr>
      <vt:lpstr>Diffuse Brain Injury:</vt:lpstr>
      <vt:lpstr>Diffuse Axonal Injury (DAI):</vt:lpstr>
      <vt:lpstr>Post-Concussive Syndrome:</vt:lpstr>
      <vt:lpstr>Epidural Hematoma:</vt:lpstr>
      <vt:lpstr>Subdural Hematoma:</vt:lpstr>
      <vt:lpstr>Contusions and Intracerebral Hemorrhage:</vt:lpstr>
      <vt:lpstr>Severity of Head Injury:</vt:lpstr>
      <vt:lpstr>Management of Minor Brain Injury GCS 13-15</vt:lpstr>
      <vt:lpstr>Minor Brain Injury Continued:</vt:lpstr>
      <vt:lpstr>Management of Moderate Brain Injury GCS 9-12</vt:lpstr>
      <vt:lpstr>Management of Severe Brain Injury GCS &lt;8</vt:lpstr>
      <vt:lpstr>TBI Management:</vt:lpstr>
      <vt:lpstr>Initial Trauma Assessment </vt:lpstr>
      <vt:lpstr>Diagnosis and Management Adaptations</vt:lpstr>
      <vt:lpstr>Diagnoses from Skull X-ray:</vt:lpstr>
      <vt:lpstr>Diagnoses from Skull X-rays Continued:</vt:lpstr>
      <vt:lpstr>Management Strategies:</vt:lpstr>
      <vt:lpstr>Management Strategies Continued:</vt:lpstr>
      <vt:lpstr>Management Strategies Continued:</vt:lpstr>
      <vt:lpstr>Useful Resources</vt:lpstr>
      <vt:lpstr>Collaborators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DeWane, Michael</dc:creator>
  <cp:lastModifiedBy>Maija Cheung</cp:lastModifiedBy>
  <cp:revision>58</cp:revision>
  <dcterms:created xsi:type="dcterms:W3CDTF">2016-07-07T19:30:44Z</dcterms:created>
  <dcterms:modified xsi:type="dcterms:W3CDTF">2017-02-22T01:21:55Z</dcterms:modified>
</cp:coreProperties>
</file>