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9" r:id="rId3"/>
    <p:sldId id="265" r:id="rId4"/>
    <p:sldId id="267" r:id="rId5"/>
    <p:sldId id="335" r:id="rId6"/>
    <p:sldId id="299" r:id="rId7"/>
    <p:sldId id="351" r:id="rId8"/>
    <p:sldId id="352" r:id="rId9"/>
    <p:sldId id="300" r:id="rId10"/>
    <p:sldId id="350" r:id="rId11"/>
    <p:sldId id="318" r:id="rId12"/>
    <p:sldId id="353" r:id="rId13"/>
    <p:sldId id="301" r:id="rId14"/>
    <p:sldId id="302" r:id="rId15"/>
    <p:sldId id="303" r:id="rId16"/>
    <p:sldId id="304" r:id="rId17"/>
    <p:sldId id="337" r:id="rId18"/>
    <p:sldId id="317" r:id="rId19"/>
    <p:sldId id="354" r:id="rId20"/>
    <p:sldId id="339" r:id="rId21"/>
    <p:sldId id="343" r:id="rId22"/>
    <p:sldId id="344" r:id="rId23"/>
    <p:sldId id="345" r:id="rId24"/>
    <p:sldId id="310" r:id="rId25"/>
    <p:sldId id="332" r:id="rId26"/>
    <p:sldId id="355" r:id="rId27"/>
    <p:sldId id="336" r:id="rId28"/>
    <p:sldId id="319" r:id="rId29"/>
    <p:sldId id="321" r:id="rId30"/>
    <p:sldId id="308" r:id="rId31"/>
    <p:sldId id="316" r:id="rId32"/>
    <p:sldId id="312" r:id="rId33"/>
    <p:sldId id="305" r:id="rId34"/>
    <p:sldId id="313" r:id="rId35"/>
    <p:sldId id="334" r:id="rId36"/>
    <p:sldId id="284" r:id="rId37"/>
    <p:sldId id="338" r:id="rId38"/>
    <p:sldId id="33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80" autoAdjust="0"/>
    <p:restoredTop sz="90028" autoAdjust="0"/>
  </p:normalViewPr>
  <p:slideViewPr>
    <p:cSldViewPr snapToGrid="0">
      <p:cViewPr varScale="1">
        <p:scale>
          <a:sx n="96" d="100"/>
          <a:sy n="96" d="100"/>
        </p:scale>
        <p:origin x="176" y="392"/>
      </p:cViewPr>
      <p:guideLst>
        <p:guide orient="horz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DB37E-BFAB-B84C-8EAD-59355428FDE5}" type="datetimeFigureOut">
              <a:rPr lang="en-US" smtClean="0"/>
              <a:t>4/25/19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169F8-6878-254F-9C10-EFCAF71FC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8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23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Access Image:</a:t>
            </a:r>
          </a:p>
          <a:p>
            <a:r>
              <a:rPr lang="en-US" dirty="0"/>
              <a:t>https://</a:t>
            </a:r>
            <a:r>
              <a:rPr lang="en-US" dirty="0" err="1"/>
              <a:t>commons.wikimedia.org</a:t>
            </a:r>
            <a:r>
              <a:rPr lang="en-US" dirty="0"/>
              <a:t>/wiki/</a:t>
            </a:r>
            <a:r>
              <a:rPr lang="en-US" dirty="0" err="1"/>
              <a:t>File:Narkosemonitor.jpg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www.shutterstock.com</a:t>
            </a:r>
            <a:r>
              <a:rPr lang="en-US" dirty="0"/>
              <a:t>/video/clip-13798049-stock-footage-concept-of-thinking-man-insight-for-marketing-financial-presentation-powerpoint-template-included.html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42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Ideally LR except in TBI (NS, slightly hypertonic)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75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34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9B48-D51D-B041-A7D5-F85BAEC8FC6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8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33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</a:t>
            </a:r>
            <a:r>
              <a:rPr lang="en-US" baseline="0" dirty="0"/>
              <a:t> 3  - use large bore IVs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98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</a:t>
            </a:r>
            <a:r>
              <a:rPr lang="en-US" baseline="0" dirty="0"/>
              <a:t>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2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</a:t>
            </a:r>
            <a:r>
              <a:rPr lang="en-US" baseline="0" dirty="0"/>
              <a:t>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577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9B48-D51D-B041-A7D5-F85BAEC8FC6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8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4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81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9B48-D51D-B041-A7D5-F85BAEC8FC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8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64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3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41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9B48-D51D-B041-A7D5-F85BAEC8FC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8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Access Image:</a:t>
            </a:r>
          </a:p>
          <a:p>
            <a:r>
              <a:rPr lang="en-US" dirty="0"/>
              <a:t>https://</a:t>
            </a:r>
            <a:r>
              <a:rPr lang="en-US" dirty="0" err="1"/>
              <a:t>commons.wikimedia.org</a:t>
            </a:r>
            <a:r>
              <a:rPr lang="en-US" dirty="0"/>
              <a:t>/wiki/</a:t>
            </a:r>
            <a:r>
              <a:rPr lang="en-US" dirty="0" err="1"/>
              <a:t>File:Narkosemonitor.jpg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www.shutterstock.com</a:t>
            </a:r>
            <a:r>
              <a:rPr lang="en-US" dirty="0"/>
              <a:t>/video/clip-13798049-stock-footage-concept-of-thinking-man-insight-for-marketing-financial-presentation-powerpoint-template-included.html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5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7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5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6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2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5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8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2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8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91BF0-A81F-4090-A3DB-58DC279AA7C3}" type="datetimeFigureOut">
              <a:rPr lang="en-US" smtClean="0"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9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t="10000" r="-15000" b="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Shock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650" y="6245145"/>
            <a:ext cx="1872343" cy="4843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4" y="6071806"/>
            <a:ext cx="4295058" cy="4025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17" y="5458887"/>
            <a:ext cx="1075912" cy="11332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062" y="6071806"/>
            <a:ext cx="2601034" cy="4927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981" y="5535651"/>
            <a:ext cx="1571429" cy="4857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486900" y="4076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7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Clinical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Altered mental state: anxiety to coma</a:t>
            </a:r>
          </a:p>
          <a:p>
            <a:r>
              <a:rPr lang="en-US" dirty="0">
                <a:latin typeface="Georgia"/>
                <a:cs typeface="Georgia"/>
              </a:rPr>
              <a:t>Pulse present?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radial 	             systolic &gt; 80 mmHg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femoral	 	systolic &gt; 70 mmHg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carotid	 	systolic &gt; 60 mmHg</a:t>
            </a:r>
          </a:p>
          <a:p>
            <a:r>
              <a:rPr lang="en-US" dirty="0">
                <a:latin typeface="Georgia"/>
                <a:cs typeface="Georgia"/>
              </a:rPr>
              <a:t>Tachycardia</a:t>
            </a:r>
          </a:p>
          <a:p>
            <a:r>
              <a:rPr lang="en-US" dirty="0">
                <a:latin typeface="Georgia"/>
                <a:cs typeface="Georgia"/>
              </a:rPr>
              <a:t>Pulse pressure narrowed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3063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Classification of Hemorrhagic Shock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55026"/>
              </p:ext>
            </p:extLst>
          </p:nvPr>
        </p:nvGraphicFramePr>
        <p:xfrm>
          <a:off x="1283732" y="2255389"/>
          <a:ext cx="10088641" cy="386055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846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8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9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0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5967"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Hemorrhage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Blood Loss</a:t>
                      </a:r>
                      <a:r>
                        <a:rPr lang="en-US" baseline="0" dirty="0">
                          <a:latin typeface="Georgia"/>
                          <a:cs typeface="Georgia"/>
                        </a:rPr>
                        <a:t> </a:t>
                      </a:r>
                    </a:p>
                    <a:p>
                      <a:r>
                        <a:rPr lang="en-US" baseline="0" dirty="0">
                          <a:latin typeface="Georgia"/>
                          <a:cs typeface="Georgia"/>
                        </a:rPr>
                        <a:t>mL’s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Blood loss %</a:t>
                      </a:r>
                      <a:r>
                        <a:rPr lang="en-US" baseline="0" dirty="0">
                          <a:latin typeface="Georgia"/>
                          <a:cs typeface="Georgia"/>
                        </a:rPr>
                        <a:t> 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Pulse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Mental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967"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Class</a:t>
                      </a:r>
                      <a:r>
                        <a:rPr lang="en-US" baseline="0" dirty="0">
                          <a:latin typeface="Georgia"/>
                          <a:cs typeface="Georgia"/>
                        </a:rPr>
                        <a:t> I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750 </a:t>
                      </a:r>
                      <a:r>
                        <a:rPr lang="en-US" dirty="0" err="1">
                          <a:latin typeface="Georgia"/>
                          <a:cs typeface="Georgia"/>
                        </a:rPr>
                        <a:t>mLs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&lt;100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14-20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Mildly</a:t>
                      </a:r>
                      <a:r>
                        <a:rPr lang="en-US" baseline="0" dirty="0">
                          <a:latin typeface="Georgia"/>
                          <a:cs typeface="Georgia"/>
                        </a:rPr>
                        <a:t> </a:t>
                      </a:r>
                    </a:p>
                    <a:p>
                      <a:r>
                        <a:rPr lang="en-US" baseline="0" dirty="0">
                          <a:latin typeface="Georgia"/>
                          <a:cs typeface="Georgia"/>
                        </a:rPr>
                        <a:t>Anxious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206"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Class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750-1500</a:t>
                      </a:r>
                      <a:r>
                        <a:rPr lang="en-US" baseline="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lang="en-US" baseline="0" dirty="0" err="1">
                          <a:latin typeface="Georgia"/>
                          <a:cs typeface="Georgia"/>
                        </a:rPr>
                        <a:t>mLs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15-30%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100-120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20-30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Anxious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206"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Class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1500-2000 </a:t>
                      </a:r>
                      <a:r>
                        <a:rPr lang="en-US" dirty="0" err="1">
                          <a:latin typeface="Georgia"/>
                          <a:cs typeface="Georgia"/>
                        </a:rPr>
                        <a:t>mLs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30-40%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120-140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Decreased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30-40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Confused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206"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Class</a:t>
                      </a:r>
                      <a:r>
                        <a:rPr lang="en-US" baseline="0" dirty="0">
                          <a:latin typeface="Georgia"/>
                          <a:cs typeface="Georgia"/>
                        </a:rPr>
                        <a:t> IV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&gt;2000 </a:t>
                      </a:r>
                      <a:r>
                        <a:rPr lang="en-US" dirty="0" err="1">
                          <a:latin typeface="Georgia"/>
                          <a:cs typeface="Georgia"/>
                        </a:rPr>
                        <a:t>mLs</a:t>
                      </a:r>
                      <a:endParaRPr lang="en-US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&gt;40%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&gt;140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Decreased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&gt;35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eorgia"/>
                          <a:cs typeface="Georgia"/>
                        </a:rPr>
                        <a:t>Lethargic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184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Lethal Triad</a:t>
            </a:r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id="{2A04CE7B-74A4-6849-A357-D79FB2F8675C}"/>
              </a:ext>
            </a:extLst>
          </p:cNvPr>
          <p:cNvSpPr/>
          <p:nvPr/>
        </p:nvSpPr>
        <p:spPr>
          <a:xfrm>
            <a:off x="3782962" y="2315498"/>
            <a:ext cx="4085302" cy="3038167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78DB27-FFB1-0540-9BD8-A803B6F0F944}"/>
              </a:ext>
            </a:extLst>
          </p:cNvPr>
          <p:cNvSpPr txBox="1"/>
          <p:nvPr/>
        </p:nvSpPr>
        <p:spPr>
          <a:xfrm>
            <a:off x="4584290" y="5536218"/>
            <a:ext cx="2482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Coagulopathy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A8C9F0-E493-2C42-B4A5-19ECBB1F2642}"/>
              </a:ext>
            </a:extLst>
          </p:cNvPr>
          <p:cNvSpPr/>
          <p:nvPr/>
        </p:nvSpPr>
        <p:spPr>
          <a:xfrm>
            <a:off x="7112288" y="3572971"/>
            <a:ext cx="1511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Acidosis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C0EE4D-192C-6D46-AD8C-7D719EFB9903}"/>
              </a:ext>
            </a:extLst>
          </p:cNvPr>
          <p:cNvSpPr txBox="1"/>
          <p:nvPr/>
        </p:nvSpPr>
        <p:spPr>
          <a:xfrm>
            <a:off x="2256503" y="3530005"/>
            <a:ext cx="229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Hypothermia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26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Cardiogenic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Etiology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Myocardial infarction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Arrhythmia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Cardiac contusion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Cardiomyopathy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Physiologic Effect:       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CO: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CVP: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		SVR: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Obstructive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Georgia"/>
                <a:cs typeface="Georgia"/>
              </a:rPr>
              <a:t>Flow Obstructive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Tamponade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Proximal aortic dissection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Air/fat embolism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Pulmonary embolism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Increased intrathoracic pressure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Tension pneumothorax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Tension </a:t>
            </a:r>
            <a:r>
              <a:rPr lang="en-US" dirty="0" err="1">
                <a:latin typeface="Georgia"/>
                <a:cs typeface="Georgia"/>
              </a:rPr>
              <a:t>hemothorax</a:t>
            </a: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>
                <a:latin typeface="Georgia"/>
                <a:cs typeface="Georgia"/>
              </a:rPr>
              <a:t>Tension </a:t>
            </a:r>
            <a:r>
              <a:rPr lang="en-US" dirty="0" err="1">
                <a:latin typeface="Georgia"/>
                <a:cs typeface="Georgia"/>
              </a:rPr>
              <a:t>pneumohemothorax</a:t>
            </a:r>
            <a:r>
              <a:rPr lang="en-US" dirty="0">
                <a:latin typeface="Georgia"/>
                <a:cs typeface="Georgia"/>
              </a:rPr>
              <a:t>  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Physiologic Effect:       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CO: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	   CVP: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    </a:t>
            </a:r>
            <a:r>
              <a:rPr lang="en-US" dirty="0">
                <a:latin typeface="Times New Roman"/>
                <a:ea typeface="Wingdings"/>
                <a:cs typeface="Times New Roman"/>
                <a:sym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SVR: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Distributive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Distributive: 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Septic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Anaphylactic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Neurogenic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Endocrine 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pPr marL="228600" lvl="1">
              <a:spcBef>
                <a:spcPts val="1000"/>
              </a:spcBef>
            </a:pPr>
            <a:r>
              <a:rPr lang="en-US" dirty="0">
                <a:latin typeface="Georgia"/>
                <a:cs typeface="Georgia"/>
              </a:rPr>
              <a:t>Physiologic Effect:   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SVR 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	  CO 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latin typeface="Georgia"/>
                <a:cs typeface="Georgia"/>
              </a:rPr>
              <a:t>early, then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    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CVP: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Neurogenic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43" y="1825624"/>
            <a:ext cx="11779640" cy="4787837"/>
          </a:xfrm>
          <a:noFill/>
        </p:spPr>
        <p:txBody>
          <a:bodyPr>
            <a:normAutofit lnSpcReduction="10000"/>
          </a:bodyPr>
          <a:lstStyle/>
          <a:p>
            <a:r>
              <a:rPr lang="en-US" dirty="0">
                <a:latin typeface="Georgia"/>
                <a:cs typeface="Georgia"/>
              </a:rPr>
              <a:t>Cervical/upper thoracic cord injury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Loss of sympathetic tone causes decrease in SVR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Note: intracranial traumatic injury does not cause ‘neurogenic shock’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Physiologic effect: </a:t>
            </a:r>
          </a:p>
          <a:p>
            <a:pPr lvl="1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SVR 		</a:t>
            </a:r>
          </a:p>
          <a:p>
            <a:pPr lvl="1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Normal CO		</a:t>
            </a:r>
          </a:p>
          <a:p>
            <a:pPr lvl="1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CVP		</a:t>
            </a:r>
          </a:p>
          <a:p>
            <a:pPr lvl="1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Inappropriately normal HR 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  <a:latin typeface="Georgia"/>
                <a:cs typeface="Georgia"/>
              </a:rPr>
              <a:t>Initial Trauma Assessment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sz="20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 Last Edited August 2016 by Maija Cheung MD &amp; Michael DeWane MD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34933"/>
            <a:ext cx="12192000" cy="5656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9651" y="1616193"/>
            <a:ext cx="85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2208" y="4458963"/>
            <a:ext cx="63359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35" y="2472267"/>
            <a:ext cx="97197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Georgia"/>
                <a:cs typeface="Georgia"/>
              </a:rPr>
              <a:t>Shock Assessment &amp; Management</a:t>
            </a:r>
          </a:p>
        </p:txBody>
      </p:sp>
    </p:spTree>
    <p:extLst>
      <p:ext uri="{BB962C8B-B14F-4D97-AF65-F5344CB8AC3E}">
        <p14:creationId xmlns:p14="http://schemas.microsoft.com/office/powerpoint/2010/main" val="4096614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Monitoring a Patient in Shock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891797" cy="4814935"/>
          </a:xfrm>
          <a:noFill/>
        </p:spPr>
        <p:txBody>
          <a:bodyPr>
            <a:normAutofit/>
          </a:bodyPr>
          <a:lstStyle/>
          <a:p>
            <a:pPr lvl="0"/>
            <a:r>
              <a:rPr lang="en-US" sz="3200" dirty="0">
                <a:latin typeface="Georgia" panose="02040502050405020303" pitchFamily="18" charset="0"/>
              </a:rPr>
              <a:t>Physical Exam</a:t>
            </a:r>
          </a:p>
          <a:p>
            <a:pPr lvl="0"/>
            <a:endParaRPr lang="en-US" sz="3200" dirty="0">
              <a:latin typeface="Georgia" panose="02040502050405020303" pitchFamily="18" charset="0"/>
            </a:endParaRP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Mental status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Skin turgor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  <a:sym typeface="Times New Roman"/>
              </a:rPr>
              <a:t>Capillary refill</a:t>
            </a:r>
          </a:p>
          <a:p>
            <a:pPr lvl="1"/>
            <a:r>
              <a:rPr lang="en-US" sz="2800" dirty="0">
                <a:latin typeface="Georgia" panose="02040502050405020303" pitchFamily="18" charset="0"/>
              </a:rPr>
              <a:t>Skin temperature</a:t>
            </a:r>
            <a:r>
              <a:rPr lang="en-US" sz="1600" dirty="0">
                <a:latin typeface="Georgia" panose="02040502050405020303" pitchFamily="18" charset="0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91705" y="2911388"/>
            <a:ext cx="710029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  <a:sym typeface="Times New Roman"/>
              </a:rPr>
              <a:t>Mucous membranes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</a:rPr>
              <a:t>JVP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Georgia" panose="02040502050405020303" pitchFamily="18" charset="0"/>
                <a:sym typeface="Times New Roman"/>
              </a:rPr>
              <a:t>Pulsus</a:t>
            </a:r>
            <a:r>
              <a:rPr lang="en-US" sz="2800" dirty="0">
                <a:latin typeface="Georgia" panose="02040502050405020303" pitchFamily="18" charset="0"/>
                <a:sym typeface="Times New Roman"/>
              </a:rPr>
              <a:t> </a:t>
            </a:r>
            <a:r>
              <a:rPr lang="en-US" sz="2800" dirty="0" err="1">
                <a:latin typeface="Georgia" panose="02040502050405020303" pitchFamily="18" charset="0"/>
                <a:sym typeface="Times New Roman"/>
              </a:rPr>
              <a:t>paradoxus</a:t>
            </a:r>
            <a:endParaRPr lang="en-US" sz="2800" dirty="0">
              <a:latin typeface="Georgia" panose="02040502050405020303" pitchFamily="18" charset="0"/>
              <a:sym typeface="Times New Roman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eorgia" panose="02040502050405020303" pitchFamily="18" charset="0"/>
                <a:sym typeface="Times New Roman"/>
              </a:rPr>
              <a:t>Heart sounds</a:t>
            </a:r>
            <a:endParaRPr lang="en-US" sz="2800" dirty="0"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65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Monitoring a Patient in Shock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046110" cy="4814935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B</a:t>
            </a:r>
            <a:r>
              <a:rPr lang="en-US" b="1" dirty="0">
                <a:latin typeface="Georgia" panose="02040502050405020303" pitchFamily="18" charset="0"/>
                <a:sym typeface="Times New Roman"/>
              </a:rPr>
              <a:t>lood pressure</a:t>
            </a:r>
            <a:r>
              <a:rPr lang="en-US" dirty="0">
                <a:latin typeface="Georgia" panose="02040502050405020303" pitchFamily="18" charset="0"/>
                <a:sym typeface="Times New Roman"/>
              </a:rPr>
              <a:t>, </a:t>
            </a:r>
            <a:r>
              <a:rPr lang="en-US" b="1" dirty="0">
                <a:latin typeface="Georgia" panose="02040502050405020303" pitchFamily="18" charset="0"/>
                <a:sym typeface="Times New Roman"/>
              </a:rPr>
              <a:t>pulse oximetry,</a:t>
            </a:r>
            <a:r>
              <a:rPr lang="en-US" dirty="0">
                <a:latin typeface="Georgia" panose="02040502050405020303" pitchFamily="18" charset="0"/>
                <a:sym typeface="Times New Roman"/>
              </a:rPr>
              <a:t> ECG</a:t>
            </a: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Foley catheter/</a:t>
            </a:r>
            <a:r>
              <a:rPr lang="en-US" b="1" dirty="0">
                <a:latin typeface="Georgia" panose="02040502050405020303" pitchFamily="18" charset="0"/>
                <a:sym typeface="Times New Roman"/>
              </a:rPr>
              <a:t>urine output</a:t>
            </a: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Orthostatic vital signs</a:t>
            </a: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CVP</a:t>
            </a:r>
          </a:p>
          <a:p>
            <a:pPr lvl="0"/>
            <a:r>
              <a:rPr lang="en-US" dirty="0">
                <a:latin typeface="Georgia" panose="02040502050405020303" pitchFamily="18" charset="0"/>
              </a:rPr>
              <a:t>Mixed/central venous saturation and C.O.</a:t>
            </a:r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3445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Shock Definition/Classification </a:t>
            </a:r>
          </a:p>
          <a:p>
            <a:r>
              <a:rPr lang="en-US" dirty="0">
                <a:latin typeface="Georgia"/>
                <a:cs typeface="Georgia"/>
              </a:rPr>
              <a:t>Management strategies/ideal treatment</a:t>
            </a:r>
          </a:p>
          <a:p>
            <a:r>
              <a:rPr lang="en-US" dirty="0">
                <a:latin typeface="Georgia"/>
                <a:cs typeface="Georgia"/>
              </a:rPr>
              <a:t>Case Studies</a:t>
            </a:r>
          </a:p>
          <a:p>
            <a:r>
              <a:rPr lang="en-US" dirty="0">
                <a:latin typeface="Georgia"/>
                <a:cs typeface="Georgia"/>
              </a:rPr>
              <a:t>Adaptations for resource-limited settings/context appropriate treatment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10387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Which Fluid to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Data has consistently demonstrated superiority of which of the following fluids for initial resuscitation of the trauma patient in shock? 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Isotonic crystalloid (LR, NS)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Hypotonic crystalloid (1/2 NS)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Albumin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Oral rehydration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None of the above </a:t>
            </a:r>
          </a:p>
          <a:p>
            <a:pPr lvl="1"/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18749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Which Fluid to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Data has consistently demonstrated superiority of which of the following fluids for initial resuscitation of the trauma patient in shock? 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sym typeface="Times New Roman"/>
              </a:rPr>
              <a:t>Isotonic crystalloid (LR, NS) 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Hypotonic crystalloid (1/2 NS)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Albumin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Oral rehydration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None of the above </a:t>
            </a:r>
          </a:p>
          <a:p>
            <a:pPr lvl="1"/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18749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Initial Resuscitation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Depends on etiology and degree of shock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Call for blood early in cases of hemorrhage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In someone without brain injury </a:t>
            </a:r>
            <a:r>
              <a:rPr lang="en-US" dirty="0">
                <a:latin typeface="Georgia" panose="02040502050405020303" pitchFamily="18" charset="0"/>
                <a:sym typeface="Wingdings" pitchFamily="2" charset="2"/>
              </a:rPr>
              <a:t> t</a:t>
            </a:r>
            <a:r>
              <a:rPr lang="en-US" dirty="0">
                <a:latin typeface="Georgia" panose="02040502050405020303" pitchFamily="18" charset="0"/>
              </a:rPr>
              <a:t>arget SBP of 80-90mmHg 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With TBI (GCS &gt; 8) </a:t>
            </a:r>
            <a:r>
              <a:rPr lang="en-US" dirty="0">
                <a:latin typeface="Georgia" panose="02040502050405020303" pitchFamily="18" charset="0"/>
                <a:sym typeface="Wingdings" pitchFamily="2" charset="2"/>
              </a:rPr>
              <a:t> target MAP &gt; 80mmHg 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27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Problems with High Volume Resuscitation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r>
              <a:rPr lang="en-US" dirty="0">
                <a:latin typeface="Georgia" panose="02040502050405020303" pitchFamily="18" charset="0"/>
              </a:rPr>
              <a:t>Rapid dilution of blood cells and coagulation factors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Decreased oxygen delivery and worsens bleeding </a:t>
            </a:r>
          </a:p>
          <a:p>
            <a:r>
              <a:rPr lang="en-US" dirty="0">
                <a:latin typeface="Georgia" panose="02040502050405020303" pitchFamily="18" charset="0"/>
              </a:rPr>
              <a:t>Hypothermia </a:t>
            </a:r>
          </a:p>
          <a:p>
            <a:r>
              <a:rPr lang="en-US" dirty="0">
                <a:latin typeface="Georgia" panose="02040502050405020303" pitchFamily="18" charset="0"/>
              </a:rPr>
              <a:t>Normal saline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 can worsen hyperchloremic metabolic acidosis &amp; decrease renal blood flow</a:t>
            </a:r>
          </a:p>
          <a:p>
            <a:r>
              <a:rPr lang="en-US" dirty="0">
                <a:latin typeface="Georgia" panose="02040502050405020303" pitchFamily="18" charset="0"/>
              </a:rPr>
              <a:t>Colloids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can worsen coagulopathy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increase risk of renal failure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high costs</a:t>
            </a:r>
          </a:p>
          <a:p>
            <a:r>
              <a:rPr lang="en-US" dirty="0">
                <a:latin typeface="Georgia" panose="02040502050405020303" pitchFamily="18" charset="0"/>
              </a:rPr>
              <a:t>Abdominal compartment syndrome </a:t>
            </a:r>
          </a:p>
          <a:p>
            <a:pPr lvl="1"/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17341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  <a:sym typeface="Times New Roman"/>
              </a:rPr>
              <a:t>End Points of Resuscitation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Clinical End Points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Mental Status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Blood Pressure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Pulse 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Urine Output</a:t>
            </a:r>
          </a:p>
          <a:p>
            <a:pPr lvl="1"/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Biochemical End Points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pH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Lactate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Base Deficit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Times New Roman"/>
              </a:rPr>
              <a:t>LFTs, Creatinine</a:t>
            </a:r>
          </a:p>
          <a:p>
            <a:pPr lvl="1"/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pPr lvl="1"/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56451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Transfusion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Bleed whole blood = transfuse whole blood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If woman of childbearing age or younger must give O– blood if blood type unknown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All pregnant Rh-negative trauma patients should receive Rh immunoglobulin therapy unless the injury is remote from the uterus (ex: isolated distal extremity injury)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Men may receive O+ or O- blood</a:t>
            </a:r>
          </a:p>
          <a:p>
            <a:pPr lvl="1"/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509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Tranexamic Acid (TXA)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288925" lvl="1" indent="-273050"/>
            <a:r>
              <a:rPr lang="en-US" sz="2800" dirty="0">
                <a:latin typeface="Georgia"/>
                <a:cs typeface="Georgia"/>
              </a:rPr>
              <a:t>Prevents fibrinolysis – helps to stop excessive blood loss</a:t>
            </a:r>
          </a:p>
          <a:p>
            <a:pPr marL="15875" lvl="1" indent="0">
              <a:buNone/>
            </a:pPr>
            <a:endParaRPr lang="en-US" sz="2800" dirty="0">
              <a:latin typeface="Georgia"/>
              <a:cs typeface="Georgia"/>
            </a:endParaRPr>
          </a:p>
          <a:p>
            <a:pPr marL="288925" lvl="1" indent="-273050"/>
            <a:r>
              <a:rPr lang="en-US" sz="2800" dirty="0">
                <a:latin typeface="Georgia"/>
                <a:cs typeface="Georgia"/>
              </a:rPr>
              <a:t>Administer as early as possible to patients who are bleeding or at risk of significant </a:t>
            </a:r>
            <a:r>
              <a:rPr lang="en-US" sz="2800" dirty="0" err="1">
                <a:latin typeface="Georgia"/>
                <a:cs typeface="Georgia"/>
              </a:rPr>
              <a:t>haemorrhage</a:t>
            </a:r>
            <a:r>
              <a:rPr lang="en-US" sz="2800" dirty="0">
                <a:latin typeface="Georgia"/>
                <a:cs typeface="Georgia"/>
              </a:rPr>
              <a:t> (within 3 hours of injury)</a:t>
            </a:r>
          </a:p>
          <a:p>
            <a:pPr marL="15875" lvl="1" indent="0">
              <a:buNone/>
            </a:pPr>
            <a:endParaRPr lang="en-US" sz="2800" dirty="0">
              <a:latin typeface="Georgia"/>
              <a:cs typeface="Georgia"/>
            </a:endParaRPr>
          </a:p>
          <a:p>
            <a:pPr marL="288925" lvl="1" indent="-273050"/>
            <a:r>
              <a:rPr lang="en-US" sz="2800" dirty="0">
                <a:latin typeface="Georgia"/>
                <a:cs typeface="Georgia"/>
              </a:rPr>
              <a:t>Loading dose of 1 g infused over 10 min followed by an IV infusion of 1 g over 8 h </a:t>
            </a:r>
            <a:endParaRPr lang="en-US" sz="3200" dirty="0">
              <a:latin typeface="Georgia"/>
              <a:cs typeface="Georgia"/>
            </a:endParaRPr>
          </a:p>
          <a:p>
            <a:pPr lvl="1"/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0302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  <a:latin typeface="Georgia"/>
                <a:cs typeface="Georgia"/>
              </a:rPr>
              <a:t>Initial Trauma Assessment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sz="20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 Last Edited August 2016 by Maija Cheung MD &amp; Michael DeWane MD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34933"/>
            <a:ext cx="12192000" cy="5656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9651" y="1616193"/>
            <a:ext cx="85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2208" y="4458963"/>
            <a:ext cx="63359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35" y="2472267"/>
            <a:ext cx="9719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Georgia"/>
                <a:cs typeface="Georgia"/>
              </a:rPr>
              <a:t>Case Studies</a:t>
            </a:r>
          </a:p>
        </p:txBody>
      </p:sp>
    </p:spTree>
    <p:extLst>
      <p:ext uri="{BB962C8B-B14F-4D97-AF65-F5344CB8AC3E}">
        <p14:creationId xmlns:p14="http://schemas.microsoft.com/office/powerpoint/2010/main" val="3753738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26yo M </a:t>
            </a:r>
            <a:r>
              <a:rPr lang="en-US" dirty="0" err="1">
                <a:latin typeface="Georgia" panose="02040502050405020303" pitchFamily="18" charset="0"/>
              </a:rPr>
              <a:t>boda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boda</a:t>
            </a:r>
            <a:r>
              <a:rPr lang="en-US" dirty="0">
                <a:latin typeface="Georgia" panose="02040502050405020303" pitchFamily="18" charset="0"/>
              </a:rPr>
              <a:t> driver is brought in after a collision with an open femur fracture and abdominal bruising. BP 98/70  HR 133, no obvious active bleeding. </a:t>
            </a:r>
            <a:r>
              <a:rPr lang="en-US" dirty="0" err="1">
                <a:latin typeface="Georgia" panose="02040502050405020303" pitchFamily="18" charset="0"/>
              </a:rPr>
              <a:t>Hgb</a:t>
            </a:r>
            <a:r>
              <a:rPr lang="en-US" dirty="0">
                <a:latin typeface="Georgia" panose="02040502050405020303" pitchFamily="18" charset="0"/>
              </a:rPr>
              <a:t> returns miraculously and promptly at 12.4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/>
                <a:cs typeface="Georgia"/>
              </a:rPr>
              <a:t>Which is a reassuring sign he is not bleeding? 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HR 133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BP 98/70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Hgb</a:t>
            </a: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12.4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No active bleeding observed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None of the above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3394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For the patient in the previous scenario, w</a:t>
            </a:r>
            <a:r>
              <a:rPr lang="en-US" dirty="0">
                <a:latin typeface="Georgia"/>
                <a:cs typeface="Georgia"/>
              </a:rPr>
              <a:t>hat is the best access to allow for large volume resuscitation in this patient? 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2 x 18 g PIV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4 x 20 g PIV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2 x 14g PIV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rabicPeriod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7Fr triple lumen CVC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7813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/>
                <a:cs typeface="Georgia"/>
              </a:rPr>
              <a:t>Shock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eorgia"/>
                <a:cs typeface="Georgia"/>
              </a:rPr>
              <a:t>How do you define shock?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Inadequate tissue perfusion and oxygenation </a:t>
            </a:r>
          </a:p>
          <a:p>
            <a:r>
              <a:rPr lang="en-US" dirty="0">
                <a:latin typeface="Georgia"/>
                <a:cs typeface="Georgia"/>
              </a:rPr>
              <a:t>Treatment: restore blood flow and oxygen delivery </a:t>
            </a:r>
          </a:p>
          <a:p>
            <a:r>
              <a:rPr lang="en-US" dirty="0">
                <a:latin typeface="Georgia"/>
                <a:cs typeface="Georgia"/>
              </a:rPr>
              <a:t>Management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First identify its presence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Next identify its etiology </a:t>
            </a:r>
          </a:p>
        </p:txBody>
      </p:sp>
    </p:spTree>
    <p:extLst>
      <p:ext uri="{BB962C8B-B14F-4D97-AF65-F5344CB8AC3E}">
        <p14:creationId xmlns:p14="http://schemas.microsoft.com/office/powerpoint/2010/main" val="150284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Case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23 y/o M was transported to ED after being run over by a </a:t>
            </a:r>
            <a:r>
              <a:rPr lang="en-US" dirty="0" err="1">
                <a:latin typeface="Georgia"/>
                <a:cs typeface="Georgia"/>
              </a:rPr>
              <a:t>Matatu</a:t>
            </a:r>
            <a:r>
              <a:rPr lang="en-US" dirty="0">
                <a:latin typeface="Georgia"/>
                <a:cs typeface="Georgia"/>
              </a:rPr>
              <a:t>. His initial vital signs are HR 51, BP 70/30, O2 saturation 98% on room air. The patient is insensate from his chest down and cannot move his legs.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What treatment would be most appropriate?</a:t>
            </a:r>
          </a:p>
          <a:p>
            <a:pPr marL="0" lvl="0" indent="0">
              <a:buNone/>
            </a:pPr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1-2L of crystalloid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Dobutamine</a:t>
            </a: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or Phenylephrine 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Norepinephrine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100mg Hydrocortisone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None of the above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A &amp; C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With regard to the the patient in the previous scenario, what type of shock is this? 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Cardiogenic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Septic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Hypovolemic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Neurogenic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Mixed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520314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>
                <a:latin typeface="Georgia" panose="02040502050405020303" pitchFamily="18" charset="0"/>
                <a:sym typeface="Times New Roman"/>
              </a:rPr>
              <a:t>A 22 year old man is involved in a high speed </a:t>
            </a:r>
            <a:r>
              <a:rPr lang="en-US" dirty="0" err="1">
                <a:latin typeface="Georgia" panose="02040502050405020303" pitchFamily="18" charset="0"/>
                <a:sym typeface="Times New Roman"/>
              </a:rPr>
              <a:t>boda</a:t>
            </a:r>
            <a:r>
              <a:rPr lang="en-US" dirty="0">
                <a:latin typeface="Georgia" panose="02040502050405020303" pitchFamily="18" charset="0"/>
                <a:sym typeface="Times New Roman"/>
              </a:rPr>
              <a:t> </a:t>
            </a:r>
            <a:r>
              <a:rPr lang="en-US" dirty="0" err="1">
                <a:latin typeface="Georgia" panose="02040502050405020303" pitchFamily="18" charset="0"/>
                <a:sym typeface="Times New Roman"/>
              </a:rPr>
              <a:t>boda</a:t>
            </a:r>
            <a:r>
              <a:rPr lang="en-US" dirty="0">
                <a:latin typeface="Georgia" panose="02040502050405020303" pitchFamily="18" charset="0"/>
                <a:sym typeface="Times New Roman"/>
              </a:rPr>
              <a:t> accident with a femur fracture and chest trauma. He arrives with no palpable BP, pulse of 130 when connected to ECG, absent breath sounds on the right.</a:t>
            </a:r>
          </a:p>
          <a:p>
            <a:pPr marL="0" lvl="0" indent="0">
              <a:buNone/>
            </a:pPr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What do you want to do next?</a:t>
            </a:r>
          </a:p>
          <a:p>
            <a:pPr marL="0" lvl="0" indent="0">
              <a:buNone/>
            </a:pPr>
            <a:endParaRPr lang="en-US" dirty="0">
              <a:latin typeface="Georgia" panose="02040502050405020303" pitchFamily="18" charset="0"/>
              <a:sym typeface="Times New Roman"/>
            </a:endParaRP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Needle decompression R chest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Transfuse blood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Transfuse crystalloid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Transfuse colloid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Start CPR</a:t>
            </a:r>
          </a:p>
          <a:p>
            <a:pPr marL="457200" lvl="0" indent="-457200">
              <a:spcBef>
                <a:spcPts val="640"/>
              </a:spcBef>
              <a:buClr>
                <a:schemeClr val="dk1"/>
              </a:buClr>
              <a:buSzPct val="59375"/>
              <a:buFont typeface="+mj-lt"/>
              <a:buAutoNum type="alphaLcParenR"/>
            </a:pPr>
            <a:r>
              <a:rPr lang="en-US" sz="2400" dirty="0"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A &amp; E</a:t>
            </a:r>
          </a:p>
          <a:p>
            <a:pPr lvl="1"/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1525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22 y/o F involved in high speed MVC with 20% burns. She arrives in the ER intubated. BP 60/palp. Pulse 130. She has absent breath sounds on the right</a:t>
            </a:r>
          </a:p>
          <a:p>
            <a:r>
              <a:rPr lang="en-US" dirty="0">
                <a:latin typeface="Georgia"/>
                <a:cs typeface="Georgia"/>
              </a:rPr>
              <a:t>How would you manage this?</a:t>
            </a:r>
          </a:p>
          <a:p>
            <a:r>
              <a:rPr lang="en-US" dirty="0">
                <a:latin typeface="Georgia"/>
                <a:cs typeface="Georgia"/>
              </a:rPr>
              <a:t>What type of shock is this? 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Cardiogenic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Septic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Hypovolemic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Neurogenic</a:t>
            </a:r>
          </a:p>
          <a:p>
            <a:pPr lvl="1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Mixed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The goal of the treatment of shock is 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sym typeface="Times New Roman"/>
              </a:rPr>
              <a:t>restoration of oxygen delivery</a:t>
            </a:r>
            <a:r>
              <a:rPr lang="en-US" dirty="0">
                <a:latin typeface="Georgia" panose="02040502050405020303" pitchFamily="18" charset="0"/>
                <a:sym typeface="Times New Roman"/>
              </a:rPr>
              <a:t> to the cell</a:t>
            </a: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Most patients in shock who are injured are bleeding!!!</a:t>
            </a: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The key determinant of survival is the time between onset and cessation of hemorrhage</a:t>
            </a:r>
          </a:p>
          <a:p>
            <a:pPr lvl="0"/>
            <a:r>
              <a:rPr lang="en-US" dirty="0">
                <a:latin typeface="Georgia" panose="02040502050405020303" pitchFamily="18" charset="0"/>
                <a:sym typeface="Times New Roman"/>
              </a:rPr>
              <a:t>Remember the </a:t>
            </a:r>
            <a:r>
              <a:rPr lang="en-US" i="1" dirty="0">
                <a:latin typeface="Georgia" panose="02040502050405020303" pitchFamily="18" charset="0"/>
                <a:sym typeface="Times New Roman"/>
              </a:rPr>
              <a:t>pump, pipes and fluids </a:t>
            </a:r>
            <a:r>
              <a:rPr lang="en-US" dirty="0">
                <a:latin typeface="Georgia" panose="02040502050405020303" pitchFamily="18" charset="0"/>
                <a:sym typeface="Times New Roman"/>
              </a:rPr>
              <a:t>to sort out unusual causes of hypotension</a:t>
            </a:r>
          </a:p>
          <a:p>
            <a:r>
              <a:rPr lang="en-US" dirty="0">
                <a:latin typeface="Georgia" panose="02040502050405020303" pitchFamily="18" charset="0"/>
              </a:rPr>
              <a:t>Attempts to restore </a:t>
            </a:r>
            <a:r>
              <a:rPr lang="en-US" dirty="0" err="1">
                <a:latin typeface="Georgia" panose="02040502050405020303" pitchFamily="18" charset="0"/>
              </a:rPr>
              <a:t>normotension</a:t>
            </a:r>
            <a:r>
              <a:rPr lang="en-US" dirty="0">
                <a:latin typeface="Georgia" panose="02040502050405020303" pitchFamily="18" charset="0"/>
              </a:rPr>
              <a:t> with aggressive isotonic crystalloid infusion may increases blood loss and not improve survival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071076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  <a:latin typeface="Georgia"/>
                <a:cs typeface="Georgia"/>
              </a:rPr>
              <a:t>Initial Trauma Assessment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sz="20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 Last Edited August 2016 by Maija Cheung MD &amp; Michael DeWane MD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34933"/>
            <a:ext cx="12192000" cy="5656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9651" y="1616193"/>
            <a:ext cx="85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2208" y="4458963"/>
            <a:ext cx="63359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35" y="2472267"/>
            <a:ext cx="97197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Georgia"/>
                <a:cs typeface="Georgia"/>
              </a:rPr>
              <a:t>Adaptations for Resource Limited Settings</a:t>
            </a:r>
          </a:p>
        </p:txBody>
      </p:sp>
    </p:spTree>
    <p:extLst>
      <p:ext uri="{BB962C8B-B14F-4D97-AF65-F5344CB8AC3E}">
        <p14:creationId xmlns:p14="http://schemas.microsoft.com/office/powerpoint/2010/main" val="37896933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Adaptations to Limited Resource Setting: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90652" cy="4683962"/>
          </a:xfrm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Limited IV Fluids: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Warm lactated ringers is the preferred fluid of choice but use NS if LR is not available </a:t>
            </a:r>
          </a:p>
          <a:p>
            <a:r>
              <a:rPr lang="en-US" dirty="0">
                <a:latin typeface="Georgia"/>
                <a:cs typeface="Georgia"/>
              </a:rPr>
              <a:t>IV Access: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Attempt to gain access through a peripheral vessel however if this fails fluids can be given through the intraosseous route, through a central line or saphenous vein via cutdown </a:t>
            </a:r>
          </a:p>
          <a:p>
            <a:r>
              <a:rPr lang="en-US" dirty="0">
                <a:latin typeface="Georgia"/>
                <a:cs typeface="Georgia"/>
              </a:rPr>
              <a:t>If you are bleeding but do not have surgical control: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Transfuse blood but allow permissive hypotension (keep systolic blood pressure &lt;90) as higher pressures may dislodge clots and worsen bleeding</a:t>
            </a:r>
          </a:p>
          <a:p>
            <a:pPr lvl="1"/>
            <a:r>
              <a:rPr lang="en-US" b="1" dirty="0">
                <a:latin typeface="Georgia"/>
                <a:cs typeface="Georgia"/>
              </a:rPr>
              <a:t>Send for a surgeon </a:t>
            </a:r>
            <a:r>
              <a:rPr lang="en-US" dirty="0">
                <a:latin typeface="Georgia"/>
                <a:cs typeface="Georgia"/>
              </a:rPr>
              <a:t>and look for the source of bleeding</a:t>
            </a:r>
          </a:p>
          <a:p>
            <a:pPr lvl="1"/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028435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Useful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err="1">
                <a:latin typeface="Georgia"/>
                <a:cs typeface="Georgia"/>
              </a:rPr>
              <a:t>Trauma.org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Trauma Care Manual - Ian Greaves, Keith Porter, Jim Ryan</a:t>
            </a:r>
          </a:p>
          <a:p>
            <a:r>
              <a:rPr lang="en-US" dirty="0">
                <a:latin typeface="Georgia"/>
                <a:cs typeface="Georgia"/>
              </a:rPr>
              <a:t>Trauma Management- </a:t>
            </a:r>
            <a:r>
              <a:rPr lang="en-US" dirty="0" err="1">
                <a:latin typeface="Georgia"/>
                <a:cs typeface="Georgia"/>
              </a:rPr>
              <a:t>Demetrios</a:t>
            </a:r>
            <a:r>
              <a:rPr lang="en-US" dirty="0">
                <a:latin typeface="Georgia"/>
                <a:cs typeface="Georgia"/>
              </a:rPr>
              <a:t> </a:t>
            </a:r>
            <a:r>
              <a:rPr lang="en-US" dirty="0" err="1">
                <a:latin typeface="Georgia"/>
                <a:cs typeface="Georgia"/>
              </a:rPr>
              <a:t>Demetriades</a:t>
            </a:r>
            <a:r>
              <a:rPr lang="en-US" dirty="0">
                <a:latin typeface="Georgia"/>
                <a:cs typeface="Georgia"/>
              </a:rPr>
              <a:t>, Juan A. </a:t>
            </a:r>
            <a:r>
              <a:rPr lang="en-US" dirty="0" err="1">
                <a:latin typeface="Georgia"/>
                <a:cs typeface="Georgia"/>
              </a:rPr>
              <a:t>Asenio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868216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rgbClr val="FFFFFF"/>
                </a:solidFill>
                <a:latin typeface="Georgia"/>
                <a:cs typeface="Georgia"/>
              </a:rPr>
              <a:t>Collaborators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53" y="1825625"/>
            <a:ext cx="11777061" cy="4350543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Georgia"/>
                <a:cs typeface="Georgia"/>
              </a:rPr>
              <a:t>Peter </a:t>
            </a:r>
            <a:r>
              <a:rPr lang="en-US" dirty="0" err="1">
                <a:latin typeface="Georgia"/>
                <a:cs typeface="Georgia"/>
              </a:rPr>
              <a:t>Muwanguzi</a:t>
            </a:r>
            <a:r>
              <a:rPr lang="en-US" dirty="0">
                <a:latin typeface="Georgia"/>
                <a:cs typeface="Georgia"/>
              </a:rPr>
              <a:t>, MBChB, </a:t>
            </a:r>
            <a:r>
              <a:rPr lang="en-US" dirty="0" err="1">
                <a:latin typeface="Georgia"/>
                <a:cs typeface="Georgia"/>
              </a:rPr>
              <a:t>MMed</a:t>
            </a:r>
            <a:r>
              <a:rPr lang="en-US" dirty="0">
                <a:latin typeface="Georgia"/>
                <a:cs typeface="Georgia"/>
              </a:rPr>
              <a:t> Orthopedics</a:t>
            </a:r>
          </a:p>
          <a:p>
            <a:r>
              <a:rPr lang="en-US" dirty="0">
                <a:latin typeface="Georgia"/>
                <a:cs typeface="Georgia"/>
              </a:rPr>
              <a:t>Martha </a:t>
            </a:r>
            <a:r>
              <a:rPr lang="en-US" dirty="0" err="1">
                <a:latin typeface="Georgia"/>
                <a:cs typeface="Georgia"/>
              </a:rPr>
              <a:t>Namugga</a:t>
            </a:r>
            <a:r>
              <a:rPr lang="en-US" dirty="0">
                <a:latin typeface="Georgia"/>
                <a:cs typeface="Georgia"/>
              </a:rPr>
              <a:t>, MD, </a:t>
            </a:r>
            <a:r>
              <a:rPr lang="en-US" dirty="0" err="1">
                <a:latin typeface="Georgia"/>
                <a:cs typeface="Georgia"/>
              </a:rPr>
              <a:t>MMed</a:t>
            </a:r>
            <a:r>
              <a:rPr lang="en-US" dirty="0">
                <a:latin typeface="Georgia"/>
                <a:cs typeface="Georgia"/>
              </a:rPr>
              <a:t> General Surgery </a:t>
            </a:r>
          </a:p>
          <a:p>
            <a:r>
              <a:rPr lang="en-US" dirty="0">
                <a:latin typeface="Georgia"/>
                <a:cs typeface="Georgia"/>
              </a:rPr>
              <a:t>Sarah Ullrich, MD - Yale General Surgery Resident </a:t>
            </a:r>
          </a:p>
          <a:p>
            <a:r>
              <a:rPr lang="en-US" dirty="0" err="1">
                <a:latin typeface="Georgia"/>
                <a:cs typeface="Georgia"/>
              </a:rPr>
              <a:t>Maija</a:t>
            </a:r>
            <a:r>
              <a:rPr lang="en-US" dirty="0">
                <a:latin typeface="Georgia"/>
                <a:cs typeface="Georgia"/>
              </a:rPr>
              <a:t> Cheung, MD - Yale General Surgery Resident</a:t>
            </a:r>
          </a:p>
          <a:p>
            <a:r>
              <a:rPr lang="en-US" dirty="0">
                <a:latin typeface="Georgia"/>
                <a:cs typeface="Georgia"/>
              </a:rPr>
              <a:t>Michael </a:t>
            </a:r>
            <a:r>
              <a:rPr lang="en-US" dirty="0" err="1">
                <a:latin typeface="Georgia"/>
                <a:cs typeface="Georgia"/>
              </a:rPr>
              <a:t>DeWane</a:t>
            </a:r>
            <a:r>
              <a:rPr lang="en-US" dirty="0">
                <a:latin typeface="Georgia"/>
                <a:cs typeface="Georgia"/>
              </a:rPr>
              <a:t>, MD - Yale General Surgery Resident </a:t>
            </a:r>
          </a:p>
          <a:p>
            <a:r>
              <a:rPr lang="en-US" dirty="0">
                <a:latin typeface="Georgia"/>
                <a:cs typeface="Georgia"/>
              </a:rPr>
              <a:t>Naomi </a:t>
            </a:r>
            <a:r>
              <a:rPr lang="en-US" dirty="0" err="1">
                <a:latin typeface="Georgia"/>
                <a:cs typeface="Georgia"/>
              </a:rPr>
              <a:t>Kebba</a:t>
            </a:r>
            <a:r>
              <a:rPr lang="en-US" dirty="0">
                <a:latin typeface="Georgia"/>
                <a:cs typeface="Georgia"/>
              </a:rPr>
              <a:t>, MD – Surgeon, Uganda Heart Institute </a:t>
            </a:r>
          </a:p>
          <a:p>
            <a:r>
              <a:rPr lang="en-US" dirty="0">
                <a:latin typeface="Georgia"/>
                <a:cs typeface="Georgia"/>
              </a:rPr>
              <a:t>Michael </a:t>
            </a:r>
            <a:r>
              <a:rPr lang="en-US" dirty="0" err="1">
                <a:latin typeface="Georgia"/>
                <a:cs typeface="Georgia"/>
              </a:rPr>
              <a:t>Lipnick</a:t>
            </a:r>
            <a:r>
              <a:rPr lang="en-US" dirty="0">
                <a:latin typeface="Georgia"/>
                <a:cs typeface="Georgia"/>
              </a:rPr>
              <a:t>, MD - UCSF Anesthesiologist </a:t>
            </a:r>
          </a:p>
          <a:p>
            <a:r>
              <a:rPr lang="en-US" dirty="0" err="1">
                <a:latin typeface="Georgia"/>
                <a:cs typeface="Georgia"/>
              </a:rPr>
              <a:t>Kintu</a:t>
            </a:r>
            <a:r>
              <a:rPr lang="en-US" dirty="0">
                <a:latin typeface="Georgia"/>
                <a:cs typeface="Georgia"/>
              </a:rPr>
              <a:t> </a:t>
            </a:r>
            <a:r>
              <a:rPr lang="en-US" dirty="0" err="1">
                <a:latin typeface="Georgia"/>
                <a:cs typeface="Georgia"/>
              </a:rPr>
              <a:t>Luwaga</a:t>
            </a:r>
            <a:r>
              <a:rPr lang="en-US" dirty="0">
                <a:latin typeface="Georgia"/>
                <a:cs typeface="Georgia"/>
              </a:rPr>
              <a:t>, MD– Surgeon, </a:t>
            </a:r>
            <a:r>
              <a:rPr lang="en-US" dirty="0" err="1">
                <a:latin typeface="Georgia"/>
                <a:cs typeface="Georgia"/>
              </a:rPr>
              <a:t>Mulago</a:t>
            </a:r>
            <a:r>
              <a:rPr lang="en-US" dirty="0">
                <a:latin typeface="Georgia"/>
                <a:cs typeface="Georgia"/>
              </a:rPr>
              <a:t> Hospital</a:t>
            </a:r>
          </a:p>
          <a:p>
            <a:r>
              <a:rPr lang="en-US" dirty="0">
                <a:latin typeface="Georgia"/>
                <a:cs typeface="Georgia"/>
              </a:rPr>
              <a:t>Jackie </a:t>
            </a:r>
            <a:r>
              <a:rPr lang="en-US" dirty="0" err="1">
                <a:latin typeface="Georgia"/>
                <a:cs typeface="Georgia"/>
              </a:rPr>
              <a:t>Mabweijano</a:t>
            </a:r>
            <a:r>
              <a:rPr lang="en-US" dirty="0">
                <a:latin typeface="Georgia"/>
                <a:cs typeface="Georgia"/>
              </a:rPr>
              <a:t>, MD – Surgeon, </a:t>
            </a:r>
            <a:r>
              <a:rPr lang="en-US" dirty="0" err="1">
                <a:latin typeface="Georgia"/>
                <a:cs typeface="Georgia"/>
              </a:rPr>
              <a:t>Mulago</a:t>
            </a:r>
            <a:r>
              <a:rPr lang="en-US" dirty="0">
                <a:latin typeface="Georgia"/>
                <a:cs typeface="Georgia"/>
              </a:rPr>
              <a:t> Hospital</a:t>
            </a:r>
          </a:p>
          <a:p>
            <a:r>
              <a:rPr lang="en-US" dirty="0">
                <a:latin typeface="Georgia"/>
                <a:cs typeface="Georgia"/>
              </a:rPr>
              <a:t>Rodney </a:t>
            </a:r>
            <a:r>
              <a:rPr lang="en-US" dirty="0" err="1">
                <a:latin typeface="Georgia"/>
                <a:cs typeface="Georgia"/>
              </a:rPr>
              <a:t>Mugarura</a:t>
            </a:r>
            <a:r>
              <a:rPr lang="en-US" dirty="0">
                <a:latin typeface="Georgia"/>
                <a:cs typeface="Georgia"/>
              </a:rPr>
              <a:t>, MD – Orthopedic Surgeon</a:t>
            </a:r>
            <a:r>
              <a:rPr lang="en-IN" dirty="0">
                <a:latin typeface="Georgia"/>
                <a:cs typeface="Georgia"/>
              </a:rPr>
              <a:t>, Mulago Hospital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 err="1">
                <a:latin typeface="Georgia"/>
                <a:cs typeface="Georgia"/>
              </a:rPr>
              <a:t>Doruk</a:t>
            </a:r>
            <a:r>
              <a:rPr lang="en-US" dirty="0">
                <a:latin typeface="Georgia"/>
                <a:cs typeface="Georgia"/>
              </a:rPr>
              <a:t> </a:t>
            </a:r>
            <a:r>
              <a:rPr lang="en-US" dirty="0" err="1">
                <a:latin typeface="Georgia"/>
                <a:cs typeface="Georgia"/>
              </a:rPr>
              <a:t>Ozgediz</a:t>
            </a:r>
            <a:r>
              <a:rPr lang="en-US" dirty="0">
                <a:latin typeface="Georgia"/>
                <a:cs typeface="Georgia"/>
              </a:rPr>
              <a:t>, MD - Yale Pediatric Surgeon 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58386" y="6062274"/>
            <a:ext cx="4675229" cy="384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dirty="0">
                <a:latin typeface="Georgia"/>
                <a:ea typeface="Times New Roman"/>
                <a:cs typeface="Georgia"/>
                <a:sym typeface="Times New Roman"/>
              </a:rPr>
              <a:t> Last Edited April 2019 by Sarah Ullrich MD</a:t>
            </a:r>
          </a:p>
        </p:txBody>
      </p:sp>
    </p:spTree>
    <p:extLst>
      <p:ext uri="{BB962C8B-B14F-4D97-AF65-F5344CB8AC3E}">
        <p14:creationId xmlns:p14="http://schemas.microsoft.com/office/powerpoint/2010/main" val="214032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Classification of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Georgia"/>
                <a:cs typeface="Georgia"/>
              </a:rPr>
              <a:t>Hypovolemic: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Hemorrhagic	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Non-hemorrhagic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Cardiogenic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Obstructive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Flow obstructive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Increased </a:t>
            </a:r>
            <a:r>
              <a:rPr lang="en-US" dirty="0" err="1">
                <a:latin typeface="Georgia"/>
                <a:cs typeface="Georgia"/>
              </a:rPr>
              <a:t>intrathoracic</a:t>
            </a:r>
            <a:r>
              <a:rPr lang="en-US" dirty="0">
                <a:latin typeface="Georgia"/>
                <a:cs typeface="Georgia"/>
              </a:rPr>
              <a:t> pressure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Distributive: 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Septic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Anaphylactic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Neurogenic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Endocrine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0284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  <a:latin typeface="Georgia"/>
                <a:cs typeface="Georgia"/>
              </a:rPr>
              <a:t>Initial Trauma Assessment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sz="20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 Last Edited August 2016 by Maija Cheung MD &amp; Michael DeWane MD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34933"/>
            <a:ext cx="12192000" cy="5656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9651" y="1616193"/>
            <a:ext cx="85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2208" y="4458963"/>
            <a:ext cx="63359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35" y="2472267"/>
            <a:ext cx="9719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Georgia"/>
                <a:cs typeface="Georgia"/>
              </a:rPr>
              <a:t>Shock Physiology</a:t>
            </a:r>
          </a:p>
        </p:txBody>
      </p:sp>
    </p:spTree>
    <p:extLst>
      <p:ext uri="{BB962C8B-B14F-4D97-AF65-F5344CB8AC3E}">
        <p14:creationId xmlns:p14="http://schemas.microsoft.com/office/powerpoint/2010/main" val="297979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Hypovolemic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latin typeface="Georgia"/>
                <a:cs typeface="Georgia"/>
              </a:rPr>
              <a:t>Hemorrhagic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Most common type of shock encountered in trauma patients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Non-Hemorrhagic: absolute fluid loss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Diarrhea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Dehydration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Burns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Pancreatitis</a:t>
            </a:r>
          </a:p>
          <a:p>
            <a:pPr marL="457200" lvl="1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Physiologic Effect:       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CO: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  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	CVP: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	     SVR: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3046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Hemorrhagic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Sites of massive hemorrhage: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Chest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Abdomen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Pelvis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Retroperitoneum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Long bones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External (ex: scalp laceration)</a:t>
            </a:r>
          </a:p>
        </p:txBody>
      </p:sp>
    </p:spTree>
    <p:extLst>
      <p:ext uri="{BB962C8B-B14F-4D97-AF65-F5344CB8AC3E}">
        <p14:creationId xmlns:p14="http://schemas.microsoft.com/office/powerpoint/2010/main" val="45977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Hemorrhagic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sz="3200" dirty="0">
                <a:latin typeface="Georgia"/>
                <a:cs typeface="Georgia"/>
              </a:rPr>
              <a:t>Sites and approximate blood loss: 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Pelvic </a:t>
            </a:r>
            <a:r>
              <a:rPr lang="en-US" sz="2800" dirty="0" err="1">
                <a:latin typeface="Georgia"/>
                <a:cs typeface="Georgia"/>
              </a:rPr>
              <a:t>fx</a:t>
            </a:r>
            <a:r>
              <a:rPr lang="en-US" sz="2800" dirty="0">
                <a:latin typeface="Georgia"/>
                <a:cs typeface="Georgia"/>
              </a:rPr>
              <a:t>	                     3 </a:t>
            </a:r>
            <a:r>
              <a:rPr lang="en-US" sz="2800" dirty="0" err="1">
                <a:latin typeface="Georgia"/>
                <a:cs typeface="Georgia"/>
              </a:rPr>
              <a:t>litres</a:t>
            </a:r>
            <a:endParaRPr lang="en-US" sz="2800" dirty="0">
              <a:latin typeface="Georgia"/>
              <a:cs typeface="Georgia"/>
            </a:endParaRPr>
          </a:p>
          <a:p>
            <a:pPr lvl="1"/>
            <a:r>
              <a:rPr lang="en-US" sz="2800" dirty="0">
                <a:latin typeface="Georgia"/>
                <a:cs typeface="Georgia"/>
              </a:rPr>
              <a:t>Closed Femoral </a:t>
            </a:r>
            <a:r>
              <a:rPr lang="en-US" sz="2800" dirty="0" err="1">
                <a:latin typeface="Georgia"/>
                <a:cs typeface="Georgia"/>
              </a:rPr>
              <a:t>fx</a:t>
            </a:r>
            <a:r>
              <a:rPr lang="en-US" sz="2800" dirty="0">
                <a:latin typeface="Georgia"/>
                <a:cs typeface="Georgia"/>
              </a:rPr>
              <a:t> 		1.5-2 </a:t>
            </a:r>
            <a:r>
              <a:rPr lang="en-US" sz="2800" dirty="0" err="1">
                <a:latin typeface="Georgia"/>
                <a:cs typeface="Georgia"/>
              </a:rPr>
              <a:t>litres</a:t>
            </a:r>
            <a:endParaRPr lang="en-US" sz="2800" dirty="0">
              <a:latin typeface="Georgia"/>
              <a:cs typeface="Georgia"/>
            </a:endParaRPr>
          </a:p>
          <a:p>
            <a:pPr lvl="1"/>
            <a:r>
              <a:rPr lang="en-US" sz="2800" dirty="0">
                <a:latin typeface="Georgia"/>
                <a:cs typeface="Georgia"/>
              </a:rPr>
              <a:t>Closed Tibial </a:t>
            </a:r>
            <a:r>
              <a:rPr lang="en-US" sz="2800" dirty="0" err="1">
                <a:latin typeface="Georgia"/>
                <a:cs typeface="Georgia"/>
              </a:rPr>
              <a:t>fx</a:t>
            </a:r>
            <a:r>
              <a:rPr lang="en-US" sz="2800" dirty="0">
                <a:latin typeface="Georgia"/>
                <a:cs typeface="Georgia"/>
              </a:rPr>
              <a:t>		500 ml</a:t>
            </a:r>
          </a:p>
          <a:p>
            <a:pPr lvl="1"/>
            <a:r>
              <a:rPr lang="en-US" sz="2800" dirty="0" err="1">
                <a:latin typeface="Georgia"/>
                <a:cs typeface="Georgia"/>
              </a:rPr>
              <a:t>Haemothorax</a:t>
            </a:r>
            <a:r>
              <a:rPr lang="en-US" sz="2800" dirty="0">
                <a:latin typeface="Georgia"/>
                <a:cs typeface="Georgia"/>
              </a:rPr>
              <a:t>		2 </a:t>
            </a:r>
            <a:r>
              <a:rPr lang="en-US" sz="2800" dirty="0" err="1">
                <a:latin typeface="Georgia"/>
                <a:cs typeface="Georgia"/>
              </a:rPr>
              <a:t>litres</a:t>
            </a:r>
            <a:endParaRPr lang="en-US" sz="2800" dirty="0">
              <a:latin typeface="Georgia"/>
              <a:cs typeface="Georgia"/>
            </a:endParaRPr>
          </a:p>
          <a:p>
            <a:pPr lvl="1"/>
            <a:r>
              <a:rPr lang="en-US" sz="2800" dirty="0">
                <a:latin typeface="Georgia"/>
                <a:cs typeface="Georgia"/>
              </a:rPr>
              <a:t>Hand sized wound           500 ml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Fist sized clot		500 ml</a:t>
            </a:r>
          </a:p>
          <a:p>
            <a:pPr lvl="1"/>
            <a:r>
              <a:rPr lang="en-US" sz="2800" dirty="0">
                <a:latin typeface="Georgia"/>
                <a:cs typeface="Georgia"/>
              </a:rPr>
              <a:t>Rib </a:t>
            </a:r>
            <a:r>
              <a:rPr lang="en-US" sz="2800" dirty="0" err="1">
                <a:latin typeface="Georgia"/>
                <a:cs typeface="Georgia"/>
              </a:rPr>
              <a:t>fx</a:t>
            </a:r>
            <a:r>
              <a:rPr lang="en-US" sz="2800" dirty="0">
                <a:latin typeface="Georgia"/>
                <a:cs typeface="Georgia"/>
              </a:rPr>
              <a:t> (each)   		150 ml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9776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Clinical Signs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Skin 			cold, pale, sweaty, cyanosed</a:t>
            </a:r>
          </a:p>
          <a:p>
            <a:r>
              <a:rPr lang="en-US" dirty="0">
                <a:latin typeface="Georgia"/>
                <a:cs typeface="Georgia"/>
              </a:rPr>
              <a:t>Respiratory rate	 increased </a:t>
            </a:r>
          </a:p>
          <a:p>
            <a:r>
              <a:rPr lang="en-US" dirty="0">
                <a:latin typeface="Georgia"/>
                <a:cs typeface="Georgia"/>
              </a:rPr>
              <a:t>Capillary refill time	&gt; 2 seconds</a:t>
            </a:r>
          </a:p>
          <a:p>
            <a:r>
              <a:rPr lang="en-US" dirty="0">
                <a:latin typeface="Georgia"/>
                <a:cs typeface="Georgia"/>
              </a:rPr>
              <a:t>Pulse rate			 &gt; 100bpm and </a:t>
            </a:r>
          </a:p>
          <a:p>
            <a:r>
              <a:rPr lang="en-US" dirty="0">
                <a:latin typeface="Georgia"/>
                <a:cs typeface="Georgia"/>
              </a:rPr>
              <a:t>blood pressure 		&lt; 90mmHg</a:t>
            </a:r>
          </a:p>
          <a:p>
            <a:r>
              <a:rPr lang="en-US" dirty="0">
                <a:latin typeface="Georgia"/>
                <a:cs typeface="Georgia"/>
              </a:rPr>
              <a:t>Urine output		 &lt; 0.5 ml/kg/</a:t>
            </a:r>
            <a:r>
              <a:rPr lang="en-US" dirty="0" err="1">
                <a:latin typeface="Georgia"/>
                <a:cs typeface="Georgia"/>
              </a:rPr>
              <a:t>hr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1539</Words>
  <Application>Microsoft Macintosh PowerPoint</Application>
  <PresentationFormat>Widescreen</PresentationFormat>
  <Paragraphs>367</Paragraphs>
  <Slides>38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Georgia</vt:lpstr>
      <vt:lpstr>Times New Roman</vt:lpstr>
      <vt:lpstr>Wingdings</vt:lpstr>
      <vt:lpstr>Office Theme</vt:lpstr>
      <vt:lpstr>Shock</vt:lpstr>
      <vt:lpstr>Outline</vt:lpstr>
      <vt:lpstr>Shock</vt:lpstr>
      <vt:lpstr>Classification of Shock</vt:lpstr>
      <vt:lpstr>Initial Trauma Assessment </vt:lpstr>
      <vt:lpstr>Hypovolemic Shock</vt:lpstr>
      <vt:lpstr>Hemorrhagic Shock</vt:lpstr>
      <vt:lpstr>Hemorrhagic Shock</vt:lpstr>
      <vt:lpstr>Clinical Signs </vt:lpstr>
      <vt:lpstr>Clinical Signs</vt:lpstr>
      <vt:lpstr>Classification of Hemorrhagic Shock</vt:lpstr>
      <vt:lpstr>Lethal Triad</vt:lpstr>
      <vt:lpstr>Cardiogenic shock</vt:lpstr>
      <vt:lpstr>Obstructive Shock</vt:lpstr>
      <vt:lpstr>Distributive Shock</vt:lpstr>
      <vt:lpstr>Neurogenic Shock</vt:lpstr>
      <vt:lpstr>Initial Trauma Assessment </vt:lpstr>
      <vt:lpstr>Monitoring a Patient in Shock </vt:lpstr>
      <vt:lpstr>Monitoring a Patient in Shock </vt:lpstr>
      <vt:lpstr>Which Fluid to Use?</vt:lpstr>
      <vt:lpstr>Which Fluid to Use?</vt:lpstr>
      <vt:lpstr>Initial Resuscitation </vt:lpstr>
      <vt:lpstr>Problems with High Volume Resuscitation</vt:lpstr>
      <vt:lpstr>End Points of Resuscitation</vt:lpstr>
      <vt:lpstr>Transfusion Strategies </vt:lpstr>
      <vt:lpstr>Tranexamic Acid (TXA)</vt:lpstr>
      <vt:lpstr>Initial Trauma Assessment </vt:lpstr>
      <vt:lpstr>Case Presentation</vt:lpstr>
      <vt:lpstr>Case Presentation</vt:lpstr>
      <vt:lpstr>Case Presentation </vt:lpstr>
      <vt:lpstr>Case Presentation</vt:lpstr>
      <vt:lpstr>Case Presentation</vt:lpstr>
      <vt:lpstr>Case Presentation</vt:lpstr>
      <vt:lpstr>Summary</vt:lpstr>
      <vt:lpstr>Initial Trauma Assessment </vt:lpstr>
      <vt:lpstr>Adaptations to Limited Resource Setting:</vt:lpstr>
      <vt:lpstr>Useful Resources</vt:lpstr>
      <vt:lpstr>Collaborators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DeWane, Michael</dc:creator>
  <cp:lastModifiedBy>Ullrich, Sarah</cp:lastModifiedBy>
  <cp:revision>96</cp:revision>
  <dcterms:created xsi:type="dcterms:W3CDTF">2016-07-07T19:30:44Z</dcterms:created>
  <dcterms:modified xsi:type="dcterms:W3CDTF">2019-04-25T22:17:12Z</dcterms:modified>
</cp:coreProperties>
</file>