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9" r:id="rId3"/>
    <p:sldId id="265" r:id="rId4"/>
    <p:sldId id="267" r:id="rId5"/>
    <p:sldId id="310" r:id="rId6"/>
    <p:sldId id="330" r:id="rId7"/>
    <p:sldId id="300" r:id="rId8"/>
    <p:sldId id="311" r:id="rId9"/>
    <p:sldId id="312" r:id="rId10"/>
    <p:sldId id="303" r:id="rId11"/>
    <p:sldId id="331" r:id="rId12"/>
    <p:sldId id="309" r:id="rId13"/>
    <p:sldId id="313" r:id="rId14"/>
    <p:sldId id="314" r:id="rId15"/>
    <p:sldId id="315" r:id="rId16"/>
    <p:sldId id="301" r:id="rId17"/>
    <p:sldId id="302" r:id="rId18"/>
    <p:sldId id="305" r:id="rId19"/>
    <p:sldId id="304" r:id="rId20"/>
    <p:sldId id="317" r:id="rId21"/>
    <p:sldId id="327" r:id="rId22"/>
    <p:sldId id="321" r:id="rId23"/>
    <p:sldId id="326" r:id="rId24"/>
    <p:sldId id="322" r:id="rId25"/>
    <p:sldId id="318" r:id="rId26"/>
    <p:sldId id="325" r:id="rId27"/>
    <p:sldId id="323" r:id="rId28"/>
    <p:sldId id="324" r:id="rId29"/>
    <p:sldId id="332" r:id="rId30"/>
    <p:sldId id="319" r:id="rId31"/>
    <p:sldId id="333" r:id="rId32"/>
    <p:sldId id="306" r:id="rId33"/>
    <p:sldId id="334" r:id="rId34"/>
    <p:sldId id="329" r:id="rId35"/>
    <p:sldId id="316" r:id="rId36"/>
    <p:sldId id="284" r:id="rId37"/>
    <p:sldId id="32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4859" autoAdjust="0"/>
  </p:normalViewPr>
  <p:slideViewPr>
    <p:cSldViewPr snapToGrid="0">
      <p:cViewPr>
        <p:scale>
          <a:sx n="54" d="100"/>
          <a:sy n="54" d="100"/>
        </p:scale>
        <p:origin x="-151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B37E-BFAB-B84C-8EAD-59355428FDE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69F8-6878-254F-9C10-EFCAF71FC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3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Epidemiology of injuries presenting to the national hospital in Kampala, Uganda: implications for research and policy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Renee Y. Hsia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Ozgediz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Milton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Jayaraman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Patrick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Kyamanywa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Olive C.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Kobusingye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(2010) 3:165–172 DOI 10.1007/s12245-010-0200-1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3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Arial" charset="0"/>
              </a:rPr>
              <a:t>http://</a:t>
            </a:r>
            <a:r>
              <a:rPr lang="en-US" sz="1200" dirty="0" err="1" smtClean="0">
                <a:cs typeface="Arial" charset="0"/>
              </a:rPr>
              <a:t>www.emedicine.com</a:t>
            </a:r>
            <a:r>
              <a:rPr lang="en-US" sz="1200" dirty="0" smtClean="0">
                <a:cs typeface="Arial" charset="0"/>
              </a:rPr>
              <a:t>/med/topic3223.htm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2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www.emsworld.com</a:t>
            </a:r>
            <a:r>
              <a:rPr lang="en-US" dirty="0" smtClean="0"/>
              <a:t>/article/10736962/pediatric-spinal-cord-injuries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0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Access Image: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Broselow_Pediatric_Emergency_Tape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3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169F8-6878-254F-9C10-EFCAF71FC2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9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C9B48-D51D-B041-A7D5-F85BAEC8FC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7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7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2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5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8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2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1BF0-A81F-4090-A3DB-58DC279AA7C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DAD9-A3A8-4DA5-A024-50CF2A46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10000" r="-15000"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Pediatric Trauma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</a:t>
            </a:r>
            <a:r>
              <a:rPr lang="en-US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Course</a:t>
            </a:r>
            <a:endParaRPr lang="en-US" dirty="0">
              <a:solidFill>
                <a:schemeClr val="bg1"/>
              </a:solidFill>
              <a:latin typeface="Georgia"/>
              <a:ea typeface="Times New Roman"/>
              <a:cs typeface="Georgia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650" y="6245145"/>
            <a:ext cx="1872343" cy="484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4" y="6071806"/>
            <a:ext cx="4295058" cy="402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17" y="5458887"/>
            <a:ext cx="1075912" cy="113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62" y="6071806"/>
            <a:ext cx="2601034" cy="492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81" y="5535651"/>
            <a:ext cx="1571429" cy="485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86900" y="407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7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Normal Pediatric Vital Signs: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30968"/>
              </p:ext>
            </p:extLst>
          </p:nvPr>
        </p:nvGraphicFramePr>
        <p:xfrm>
          <a:off x="1569119" y="1807003"/>
          <a:ext cx="9369814" cy="4765008"/>
        </p:xfrm>
        <a:graphic>
          <a:graphicData uri="http://schemas.openxmlformats.org/drawingml/2006/table">
            <a:tbl>
              <a:tblPr rtl="1">
                <a:tableStyleId>{3C2FFA5D-87B4-456A-9821-1D502468CF0F}</a:tableStyleId>
              </a:tblPr>
              <a:tblGrid>
                <a:gridCol w="1734542"/>
                <a:gridCol w="2544308"/>
                <a:gridCol w="2297588"/>
                <a:gridCol w="2793376"/>
              </a:tblGrid>
              <a:tr h="98699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Resp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 Rate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Systolic Pressure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Pulse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</a:tr>
              <a:tr h="61561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30-60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60-90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95-145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Neonate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</a:tr>
              <a:tr h="61561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30-60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75-100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125-170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Infant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</a:tr>
              <a:tr h="65629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24-40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80-110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100-160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Toddler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</a:tr>
              <a:tr h="64686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22-34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80-110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70-110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Preschool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</a:tr>
              <a:tr h="62800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18-30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85-120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70-110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School age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</a:tr>
              <a:tr h="61561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12-16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95-120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55-100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/>
                          <a:cs typeface="Georgia"/>
                        </a:rPr>
                        <a:t>Adolescent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/>
                        <a:cs typeface="Georgia"/>
                      </a:endParaRPr>
                    </a:p>
                  </a:txBody>
                  <a:tcPr marT="45716" marB="45716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Georgia"/>
                <a:cs typeface="Georgia"/>
              </a:rPr>
              <a:t>Initial Trauma </a:t>
            </a:r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sz="1100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August 2016 </a:t>
            </a: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0435" y="2472267"/>
            <a:ext cx="97197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Georgia"/>
                <a:cs typeface="Georgia"/>
              </a:rPr>
              <a:t>Pediatric Trauma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  <a:t>Initial Assessment &amp; Management</a:t>
            </a:r>
            <a:endParaRPr lang="en-US"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1346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Case: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07568" cy="4502353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 7 year old boy is struck by a moving car while crossing the street.  He is unresponsive on arrival and breathing rapidly. Vital signs on admission are heart rate 144, respiratory rate 38, blood pressure 80/57, GCS 5 (E=1, V=2, M=2)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What are your initial steps in management?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58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Pediatric Primary Survey: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5032376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Airway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Anatomic Differences: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Larger heads &amp; tongues, smaller nasal passages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Shorter trachea</a:t>
            </a:r>
          </a:p>
          <a:p>
            <a:pPr lvl="3"/>
            <a:r>
              <a:rPr lang="en-US" dirty="0" smtClean="0">
                <a:latin typeface="Georgia"/>
                <a:cs typeface="Georgia"/>
              </a:rPr>
              <a:t>Infant trachea 5cms, 7cms at 18 months</a:t>
            </a:r>
          </a:p>
          <a:p>
            <a:pPr lvl="3"/>
            <a:r>
              <a:rPr lang="en-US" dirty="0" smtClean="0">
                <a:latin typeface="Georgia"/>
                <a:cs typeface="Georgia"/>
              </a:rPr>
              <a:t>Failure to appreciate short length may result in intubation of right </a:t>
            </a:r>
            <a:r>
              <a:rPr lang="en-US" dirty="0" err="1" smtClean="0">
                <a:latin typeface="Georgia"/>
                <a:cs typeface="Georgia"/>
              </a:rPr>
              <a:t>mainstem</a:t>
            </a:r>
            <a:r>
              <a:rPr lang="en-US" dirty="0" smtClean="0">
                <a:latin typeface="Georgia"/>
                <a:cs typeface="Georgia"/>
              </a:rPr>
              <a:t> bronchus, inadequate ventilation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Infant and Toddler disproportion between size of cranium and </a:t>
            </a:r>
            <a:r>
              <a:rPr lang="en-US" dirty="0" err="1" smtClean="0">
                <a:latin typeface="Georgia"/>
                <a:cs typeface="Georgia"/>
              </a:rPr>
              <a:t>midface</a:t>
            </a:r>
            <a:r>
              <a:rPr lang="en-US" dirty="0" smtClean="0">
                <a:latin typeface="Georgia"/>
                <a:cs typeface="Georgia"/>
              </a:rPr>
              <a:t> resulting in passive flexion of cervical spine caused by large occiput</a:t>
            </a:r>
          </a:p>
          <a:p>
            <a:pPr lvl="3"/>
            <a:r>
              <a:rPr lang="en-US" dirty="0" smtClean="0">
                <a:latin typeface="Georgia"/>
                <a:cs typeface="Georgia"/>
              </a:rPr>
              <a:t>Place 1 inch thick padding beneath torso to preserve alignment of spinal column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60965"/>
          <a:stretch/>
        </p:blipFill>
        <p:spPr>
          <a:xfrm>
            <a:off x="2590801" y="5256743"/>
            <a:ext cx="7061200" cy="15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5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Airway: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173517" cy="5032375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Fully pre-oxygenate before attempting mechanical ventilation</a:t>
            </a:r>
          </a:p>
          <a:p>
            <a:r>
              <a:rPr lang="en-US" dirty="0" smtClean="0">
                <a:latin typeface="Georgia"/>
                <a:cs typeface="Georgia"/>
              </a:rPr>
              <a:t>If oral airway needed do NOT use technique of inserting airway backward and rotating 180 degrees as trauma to soft tissue in oropharynx may occur</a:t>
            </a:r>
          </a:p>
          <a:p>
            <a:r>
              <a:rPr lang="en-US" dirty="0" smtClean="0">
                <a:latin typeface="Georgia"/>
                <a:cs typeface="Georgia"/>
              </a:rPr>
              <a:t>Approximate diameter of ETT to diameter of external nares or tip of child’s small finger or formula [(age +16)/4 = diameter]</a:t>
            </a:r>
          </a:p>
          <a:p>
            <a:r>
              <a:rPr lang="en-US" dirty="0" smtClean="0">
                <a:latin typeface="Georgia"/>
                <a:cs typeface="Georgia"/>
              </a:rPr>
              <a:t>Intubation Drugs: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Sedation: </a:t>
            </a:r>
            <a:r>
              <a:rPr lang="en-US" dirty="0" err="1" smtClean="0">
                <a:latin typeface="Georgia"/>
                <a:cs typeface="Georgia"/>
              </a:rPr>
              <a:t>etomidate</a:t>
            </a:r>
            <a:r>
              <a:rPr lang="en-US" dirty="0" smtClean="0">
                <a:latin typeface="Georgia"/>
                <a:cs typeface="Georgia"/>
              </a:rPr>
              <a:t> or midazolam (0.3 mg/ kg in </a:t>
            </a:r>
            <a:r>
              <a:rPr lang="en-US" dirty="0" err="1" smtClean="0">
                <a:latin typeface="Georgia"/>
                <a:cs typeface="Georgia"/>
              </a:rPr>
              <a:t>normvolemia</a:t>
            </a:r>
            <a:r>
              <a:rPr lang="en-US" dirty="0" smtClean="0">
                <a:latin typeface="Georgia"/>
                <a:cs typeface="Georgia"/>
              </a:rPr>
              <a:t> or 0.1 mg/kg in </a:t>
            </a:r>
            <a:r>
              <a:rPr lang="en-US" dirty="0" err="1" smtClean="0">
                <a:latin typeface="Georgia"/>
                <a:cs typeface="Georgia"/>
              </a:rPr>
              <a:t>hypovolemia</a:t>
            </a:r>
            <a:r>
              <a:rPr lang="en-US" dirty="0" smtClean="0">
                <a:latin typeface="Georgia"/>
                <a:cs typeface="Georgia"/>
              </a:rPr>
              <a:t>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Paralytic: </a:t>
            </a:r>
            <a:r>
              <a:rPr lang="en-US" dirty="0" err="1" smtClean="0">
                <a:latin typeface="Georgia"/>
                <a:cs typeface="Georgia"/>
              </a:rPr>
              <a:t>Succinycholine</a:t>
            </a:r>
            <a:r>
              <a:rPr lang="en-US" dirty="0" smtClean="0">
                <a:latin typeface="Georgia"/>
                <a:cs typeface="Georgia"/>
              </a:rPr>
              <a:t> (2mg/kg in children &lt;10 kg and 1mg/kg if &gt;10 kg)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3025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Breathing: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560992" cy="4803686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Know </a:t>
            </a:r>
            <a:r>
              <a:rPr lang="en-US" dirty="0" err="1" smtClean="0">
                <a:latin typeface="Georgia"/>
                <a:cs typeface="Georgia"/>
              </a:rPr>
              <a:t>normals</a:t>
            </a:r>
            <a:r>
              <a:rPr lang="en-US" dirty="0" smtClean="0">
                <a:latin typeface="Georgia"/>
                <a:cs typeface="Georgia"/>
              </a:rPr>
              <a:t>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Infant respiratory rate is 30-40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Normal tidal volumes 4-6 mL/kg for infants and kids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Use pediatric bag-mask for children under 30 kg to avoid barotrauma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Hypoventilation causes respiratory acidosis = most common acid/base abnormality during resuscitation of injured children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3025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Circulation: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Assess for signs of shock: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Tachypnea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Tachycardia 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may also be due to pain, fear, or </a:t>
            </a:r>
            <a:r>
              <a:rPr lang="en-US" dirty="0" err="1" smtClean="0">
                <a:latin typeface="Georgia"/>
                <a:cs typeface="Georgia"/>
              </a:rPr>
              <a:t>psychologic</a:t>
            </a:r>
            <a:r>
              <a:rPr lang="en-US" dirty="0" smtClean="0">
                <a:latin typeface="Georgia"/>
                <a:cs typeface="Georgia"/>
              </a:rPr>
              <a:t> stress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Decreased cap refill, mottling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Altered mental status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Hypotension 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Increased </a:t>
            </a:r>
            <a:r>
              <a:rPr lang="en-US" dirty="0">
                <a:latin typeface="Georgia"/>
                <a:cs typeface="Georgia"/>
              </a:rPr>
              <a:t>physiologic reserve may result in maintenance of normal systolic blood pressure despite presence of </a:t>
            </a:r>
            <a:r>
              <a:rPr lang="en-US" dirty="0" smtClean="0">
                <a:latin typeface="Georgia"/>
                <a:cs typeface="Georgia"/>
              </a:rPr>
              <a:t>shock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Weakening of peripheral pulses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Narrowing of pulse pressure to less than 20mm Hg</a:t>
            </a:r>
            <a:endParaRPr lang="en-US" dirty="0">
              <a:latin typeface="Georgia"/>
              <a:cs typeface="Georgia"/>
            </a:endParaRPr>
          </a:p>
          <a:p>
            <a:pPr lvl="1"/>
            <a:endParaRPr lang="en-US" dirty="0" smtClean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Circulation Continued: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05133" cy="4761442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Georgia"/>
                <a:cs typeface="Georgia"/>
              </a:rPr>
              <a:t>Broselow</a:t>
            </a:r>
            <a:r>
              <a:rPr lang="en-US" dirty="0" smtClean="0">
                <a:latin typeface="Georgia"/>
                <a:cs typeface="Georgia"/>
              </a:rPr>
              <a:t> Pediatric Emergency Tape: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Provides approximate weight with fluid resuscitation</a:t>
            </a:r>
          </a:p>
          <a:p>
            <a:pPr marL="457200" lvl="1" indent="0">
              <a:buNone/>
            </a:pPr>
            <a:r>
              <a:rPr lang="en-US" dirty="0" smtClean="0">
                <a:latin typeface="Georgia"/>
                <a:cs typeface="Georgia"/>
              </a:rPr>
              <a:t> volumes and drug doses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Georgia"/>
                <a:cs typeface="Georgia"/>
              </a:rPr>
              <a:t>Also can estimate weight in kg [(2x age) + 10]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Georgia"/>
                <a:cs typeface="Georgia"/>
              </a:rPr>
              <a:t>Fluid Resuscitation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Georgia"/>
                <a:cs typeface="Georgia"/>
              </a:rPr>
              <a:t>20 mL/kg bolus x3 if necessary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Georgia"/>
                <a:cs typeface="Georgia"/>
              </a:rPr>
              <a:t>10 ml/kg PRBCs if necessary</a:t>
            </a:r>
          </a:p>
          <a:p>
            <a:pPr lvl="1">
              <a:buFontTx/>
              <a:buChar char="•"/>
            </a:pPr>
            <a:r>
              <a:rPr lang="en-US" dirty="0" smtClean="0">
                <a:latin typeface="Georgia"/>
                <a:cs typeface="Georgia"/>
              </a:rPr>
              <a:t>Maintenance fluids: 4-2-1 Rule</a:t>
            </a:r>
          </a:p>
          <a:p>
            <a:pPr lvl="2">
              <a:buFontTx/>
              <a:buChar char="•"/>
            </a:pPr>
            <a:r>
              <a:rPr lang="en-US" dirty="0" smtClean="0">
                <a:latin typeface="Georgia"/>
                <a:cs typeface="Georgia"/>
              </a:rPr>
              <a:t>4ml/kg for first 10 kg, 2ml/kg for second 10 kg, 1ml/kg for every kg after 20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4" name="Picture 6" descr="MBU003-700x7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006" y="1642534"/>
            <a:ext cx="2452060" cy="245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369" y="4093637"/>
            <a:ext cx="3925928" cy="26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Fluid Resuscitation Continued: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Adequate resuscitation indicated by: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Urinary output of 1-2 ml/kg/</a:t>
            </a:r>
            <a:r>
              <a:rPr lang="en-US" dirty="0" err="1" smtClean="0">
                <a:latin typeface="Georgia"/>
                <a:cs typeface="Georgia"/>
              </a:rPr>
              <a:t>hr</a:t>
            </a:r>
            <a:endParaRPr lang="en-US" dirty="0" smtClean="0">
              <a:latin typeface="Georgia"/>
              <a:cs typeface="Georgia"/>
            </a:endParaRPr>
          </a:p>
          <a:p>
            <a:pPr lvl="1"/>
            <a:r>
              <a:rPr lang="en-US" dirty="0" smtClean="0">
                <a:latin typeface="Georgia"/>
                <a:cs typeface="Georgia"/>
              </a:rPr>
              <a:t>Urine specific gravity return to normal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Slowing of heart rate to normal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Clearing of sensorium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Return of peripheral pulses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Return of normal skin color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Increased warmth of extremities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Normalization of blood pressure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Resuscitation Algorithm:</a:t>
            </a: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08740" y="1880436"/>
            <a:ext cx="1900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Georgia"/>
                <a:cs typeface="Georgia"/>
              </a:rPr>
              <a:t>Child in Shock  </a:t>
            </a:r>
          </a:p>
          <a:p>
            <a:pPr eaLnBrk="1" hangingPunct="1"/>
            <a:endParaRPr lang="en-US" sz="1800" b="1" dirty="0">
              <a:latin typeface="Georgia"/>
              <a:cs typeface="Georgia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5517224" y="245712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83687" y="2815895"/>
            <a:ext cx="3151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Georgia"/>
                <a:cs typeface="Georgia"/>
              </a:rPr>
              <a:t>20cc/kg crystalloid bolus</a:t>
            </a:r>
          </a:p>
          <a:p>
            <a:pPr algn="ctr" eaLnBrk="1" hangingPunct="1"/>
            <a:r>
              <a:rPr lang="en-US" sz="1800" b="1" dirty="0">
                <a:latin typeface="Georgia"/>
                <a:cs typeface="Georgia"/>
              </a:rPr>
              <a:t> </a:t>
            </a:r>
            <a:r>
              <a:rPr lang="en-US" sz="1800" b="1" dirty="0" smtClean="0">
                <a:latin typeface="Georgia"/>
                <a:cs typeface="Georgia"/>
              </a:rPr>
              <a:t>          (may </a:t>
            </a:r>
            <a:r>
              <a:rPr lang="en-US" sz="1800" b="1" dirty="0">
                <a:latin typeface="Georgia"/>
                <a:cs typeface="Georgia"/>
              </a:rPr>
              <a:t>repeat </a:t>
            </a:r>
            <a:r>
              <a:rPr lang="en-US" sz="1800" b="1" dirty="0" smtClean="0">
                <a:latin typeface="Georgia"/>
                <a:cs typeface="Georgia"/>
              </a:rPr>
              <a:t>x3)      </a:t>
            </a:r>
            <a:endParaRPr lang="en-US" sz="1800" b="1" dirty="0">
              <a:latin typeface="Georgia"/>
              <a:cs typeface="Georgia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3643974" y="3681083"/>
            <a:ext cx="20161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170899" y="4400220"/>
            <a:ext cx="924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latin typeface="Georgia"/>
                <a:cs typeface="Georgia"/>
              </a:rPr>
              <a:t>Stable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643974" y="490504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324762" y="5408283"/>
            <a:ext cx="2428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/>
                <a:cs typeface="Georgia"/>
              </a:rPr>
              <a:t>Further evaluation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660099" y="3681083"/>
            <a:ext cx="15843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039512" y="4328783"/>
            <a:ext cx="23501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/>
                <a:cs typeface="Georgia"/>
              </a:rPr>
              <a:t>Remains Unstable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388887" y="476058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95037" y="5192383"/>
            <a:ext cx="2830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/>
                <a:cs typeface="Georgia"/>
              </a:rPr>
              <a:t>10cc/kg bolus of blood </a:t>
            </a: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5877587" y="5697208"/>
            <a:ext cx="14398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331487" y="6057570"/>
            <a:ext cx="924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/>
                <a:cs typeface="Georgia"/>
              </a:rPr>
              <a:t>Stable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 flipV="1">
            <a:off x="4580599" y="5768645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7317449" y="5697208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895299" y="5984545"/>
            <a:ext cx="1244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/>
                <a:cs typeface="Georgia"/>
              </a:rPr>
              <a:t>Unstable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9117674" y="620044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/>
              <a:cs typeface="Georgia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693937" y="5984545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/>
                <a:cs typeface="Georgia"/>
              </a:rPr>
              <a:t>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22146" y="2238468"/>
            <a:ext cx="436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/>
                <a:cs typeface="Georgia"/>
              </a:rPr>
              <a:t>Get early surgical consult!</a:t>
            </a:r>
            <a:endParaRPr lang="en-US" sz="24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Outline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Global context </a:t>
            </a:r>
          </a:p>
          <a:p>
            <a:r>
              <a:rPr lang="en-US" dirty="0" smtClean="0">
                <a:latin typeface="Georgia"/>
                <a:cs typeface="Georgia"/>
              </a:rPr>
              <a:t>Epidemiology &amp; Local </a:t>
            </a:r>
            <a:r>
              <a:rPr lang="en-US" dirty="0">
                <a:latin typeface="Georgia"/>
                <a:cs typeface="Georgia"/>
              </a:rPr>
              <a:t>epidemiology</a:t>
            </a:r>
          </a:p>
          <a:p>
            <a:r>
              <a:rPr lang="en-US" dirty="0" smtClean="0">
                <a:latin typeface="Georgia"/>
                <a:cs typeface="Georgia"/>
              </a:rPr>
              <a:t>Pathophysiology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Management strategies/ Ideal treatment</a:t>
            </a:r>
          </a:p>
          <a:p>
            <a:r>
              <a:rPr lang="en-US" dirty="0">
                <a:latin typeface="Georgia"/>
                <a:cs typeface="Georgia"/>
              </a:rPr>
              <a:t>Adaptations for resource-limited settings/ context appropriate treatment</a:t>
            </a:r>
          </a:p>
          <a:p>
            <a:r>
              <a:rPr lang="en-US" dirty="0">
                <a:latin typeface="Georgia"/>
                <a:cs typeface="Georgia"/>
              </a:rPr>
              <a:t>Case for discussion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1038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C-spine Injuries:</a:t>
            </a:r>
            <a:endParaRPr lang="en-US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Rectangle 2051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1353800" cy="4868257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Georgia"/>
                <a:ea typeface="+mn-ea"/>
                <a:cs typeface="Georgia"/>
              </a:rPr>
              <a:t>Spinal Cord Injury Without Radiographic </a:t>
            </a:r>
            <a:r>
              <a:rPr lang="en-US" sz="2800" dirty="0" smtClean="0">
                <a:latin typeface="Georgia"/>
                <a:ea typeface="+mn-ea"/>
                <a:cs typeface="Georgia"/>
              </a:rPr>
              <a:t>Abnormality (SCIWORA)</a:t>
            </a:r>
            <a:endParaRPr lang="en-US" sz="2800" dirty="0">
              <a:latin typeface="Georgia"/>
              <a:ea typeface="+mn-ea"/>
              <a:cs typeface="Georgia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ea typeface="+mn-ea"/>
                <a:cs typeface="Georgia"/>
              </a:rPr>
              <a:t>Occurs in up to 67% of pediatric spinal cord injuries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cs typeface="Georgia"/>
              </a:rPr>
              <a:t>P</a:t>
            </a:r>
            <a:r>
              <a:rPr lang="en-US" dirty="0" smtClean="0">
                <a:latin typeface="Georgia"/>
                <a:ea typeface="+mn-ea"/>
                <a:cs typeface="Georgia"/>
              </a:rPr>
              <a:t>ediatric </a:t>
            </a:r>
            <a:r>
              <a:rPr lang="en-US" dirty="0">
                <a:latin typeface="Georgia"/>
                <a:ea typeface="+mn-ea"/>
                <a:cs typeface="Georgia"/>
              </a:rPr>
              <a:t>spine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latin typeface="Georgia"/>
                <a:ea typeface="+mn-ea"/>
                <a:cs typeface="Georgia"/>
              </a:rPr>
              <a:t>Increased elasticity of joint capsules and ligaments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latin typeface="Georgia"/>
                <a:ea typeface="+mn-ea"/>
                <a:cs typeface="Georgia"/>
              </a:rPr>
              <a:t>Disproportionate size of the head	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>
                <a:latin typeface="Georgia"/>
                <a:ea typeface="+mn-ea"/>
                <a:cs typeface="Georgia"/>
              </a:rPr>
              <a:t>Weak cervical </a:t>
            </a:r>
            <a:r>
              <a:rPr lang="en-US" sz="2000" dirty="0" smtClean="0">
                <a:latin typeface="Georgia"/>
                <a:ea typeface="+mn-ea"/>
                <a:cs typeface="Georgia"/>
              </a:rPr>
              <a:t>musculature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000" dirty="0">
              <a:latin typeface="Georgia"/>
              <a:ea typeface="+mn-ea"/>
              <a:cs typeface="Georgia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ea typeface="+mn-ea"/>
                <a:cs typeface="Georgia"/>
              </a:rPr>
              <a:t>Spinal cord may be completely disrupted without apparent disruption of the vertebral elements by plain films or CT </a:t>
            </a:r>
            <a:r>
              <a:rPr lang="en-US" dirty="0" smtClean="0">
                <a:latin typeface="Georgia"/>
                <a:ea typeface="+mn-ea"/>
                <a:cs typeface="Georgia"/>
              </a:rPr>
              <a:t>scans</a:t>
            </a:r>
            <a:endParaRPr lang="en-US" dirty="0">
              <a:latin typeface="Georgia"/>
              <a:ea typeface="+mn-ea"/>
              <a:cs typeface="Georgia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Georgia"/>
                <a:ea typeface="+mn-ea"/>
                <a:cs typeface="Georgia"/>
              </a:rPr>
              <a:t>MRI is more </a:t>
            </a:r>
            <a:r>
              <a:rPr lang="en-US" dirty="0" smtClean="0">
                <a:latin typeface="Georgia"/>
                <a:ea typeface="+mn-ea"/>
                <a:cs typeface="Georgia"/>
              </a:rPr>
              <a:t>sensitive</a:t>
            </a:r>
          </a:p>
          <a:p>
            <a:pPr marL="393192" lvl="1" indent="0" fontAlgn="auto">
              <a:spcAft>
                <a:spcPts val="0"/>
              </a:spcAft>
              <a:buNone/>
              <a:defRPr/>
            </a:pPr>
            <a:endParaRPr lang="en-US" dirty="0">
              <a:latin typeface="Georgia"/>
              <a:ea typeface="+mn-ea"/>
              <a:cs typeface="Georgia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Georgia"/>
                <a:ea typeface="+mn-ea"/>
                <a:cs typeface="Georgia"/>
              </a:rPr>
              <a:t>Immobilize, Immobilize, Immobilize</a:t>
            </a:r>
          </a:p>
        </p:txBody>
      </p:sp>
    </p:spTree>
    <p:extLst>
      <p:ext uri="{BB962C8B-B14F-4D97-AF65-F5344CB8AC3E}">
        <p14:creationId xmlns:p14="http://schemas.microsoft.com/office/powerpoint/2010/main" val="248689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Spinal Cord Injuries </a:t>
            </a:r>
            <a:r>
              <a:rPr lang="en-US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Contiued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653019"/>
          </a:xfrm>
          <a:noFill/>
        </p:spPr>
        <p:txBody>
          <a:bodyPr/>
          <a:lstStyle/>
          <a:p>
            <a:pPr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Spinal Cord Injury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Only 5% of spinal cord injuries occur in pediatric population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More flexible </a:t>
            </a:r>
            <a:r>
              <a:rPr lang="en-US" dirty="0" err="1">
                <a:solidFill>
                  <a:srgbClr val="000000"/>
                </a:solidFill>
                <a:latin typeface="Georgia"/>
                <a:cs typeface="Georgia"/>
              </a:rPr>
              <a:t>interspinous</a:t>
            </a: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 ligaments and joints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Can have </a:t>
            </a:r>
            <a:r>
              <a:rPr lang="en-US" dirty="0" err="1">
                <a:solidFill>
                  <a:srgbClr val="000000"/>
                </a:solidFill>
                <a:latin typeface="Georgia"/>
                <a:cs typeface="Georgia"/>
              </a:rPr>
              <a:t>pseudosubluxation</a:t>
            </a: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 with C2 seemingly anterior displaced on C3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Skeletal growth centers can resemble </a:t>
            </a: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fractures</a:t>
            </a:r>
          </a:p>
          <a:p>
            <a:pPr lvl="1"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When in doubt about the integrity of the cervical spine or spinal cord, assume that an unstable injury exists and maintain immobilization of head and neck and obtain surgical consult</a:t>
            </a: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  <a:p>
            <a:endParaRPr lang="en-US" dirty="0"/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9758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Head Injuries: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515304" y="1825624"/>
            <a:ext cx="11676695" cy="50323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/>
                <a:cs typeface="Georgia"/>
              </a:rPr>
              <a:t>75</a:t>
            </a:r>
            <a:r>
              <a:rPr lang="en-US" sz="2800" dirty="0">
                <a:latin typeface="Georgia"/>
                <a:cs typeface="Georgia"/>
              </a:rPr>
              <a:t>% of all pediatric trauma deaths are due to head </a:t>
            </a:r>
            <a:r>
              <a:rPr lang="en-US" sz="2800" dirty="0" smtClean="0">
                <a:latin typeface="Georgia"/>
                <a:cs typeface="Georgia"/>
              </a:rPr>
              <a:t>injury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latin typeface="Georgia"/>
              <a:cs typeface="Georgia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Georgia"/>
                <a:cs typeface="Georgia"/>
              </a:rPr>
              <a:t>Most common </a:t>
            </a:r>
            <a:r>
              <a:rPr lang="en-US" sz="2800" dirty="0" smtClean="0">
                <a:latin typeface="Georgia"/>
                <a:cs typeface="Georgia"/>
              </a:rPr>
              <a:t>mechanisms are MVCs, falls, bicycle crashes, child maltreatment</a:t>
            </a:r>
            <a:endParaRPr lang="en-US" sz="2800" dirty="0">
              <a:latin typeface="Georgia"/>
              <a:cs typeface="Georgia"/>
            </a:endParaRPr>
          </a:p>
          <a:p>
            <a:pPr lvl="1"/>
            <a:r>
              <a:rPr lang="en-US" dirty="0">
                <a:latin typeface="Georgia"/>
                <a:cs typeface="Georgia"/>
              </a:rPr>
              <a:t>A</a:t>
            </a:r>
            <a:r>
              <a:rPr lang="en-US" sz="2400" dirty="0" smtClean="0">
                <a:latin typeface="Georgia"/>
                <a:cs typeface="Georgia"/>
              </a:rPr>
              <a:t>buse </a:t>
            </a:r>
            <a:r>
              <a:rPr lang="en-US" sz="2400" dirty="0">
                <a:latin typeface="Georgia"/>
                <a:cs typeface="Georgia"/>
              </a:rPr>
              <a:t>is most common cause of severe head injury in children &lt; 2 </a:t>
            </a:r>
            <a:r>
              <a:rPr lang="en-US" sz="2400" dirty="0" err="1">
                <a:latin typeface="Georgia"/>
                <a:cs typeface="Georgia"/>
              </a:rPr>
              <a:t>yrs</a:t>
            </a:r>
            <a:endParaRPr lang="en-US" sz="2400" dirty="0">
              <a:latin typeface="Georgia"/>
              <a:cs typeface="Georgia"/>
            </a:endParaRPr>
          </a:p>
          <a:p>
            <a:pPr lvl="1"/>
            <a:r>
              <a:rPr lang="en-US" sz="2400" dirty="0" smtClean="0">
                <a:latin typeface="Georgia"/>
                <a:cs typeface="Georgia"/>
              </a:rPr>
              <a:t>MVC</a:t>
            </a:r>
            <a:r>
              <a:rPr lang="ja-JP" altLang="en-US" sz="2400" dirty="0" smtClean="0">
                <a:latin typeface="Georgia"/>
                <a:cs typeface="Georgia"/>
              </a:rPr>
              <a:t>’</a:t>
            </a:r>
            <a:r>
              <a:rPr lang="en-US" altLang="ja-JP" sz="2400" dirty="0" smtClean="0">
                <a:latin typeface="Georgia"/>
                <a:cs typeface="Georgia"/>
              </a:rPr>
              <a:t>s </a:t>
            </a:r>
            <a:r>
              <a:rPr lang="en-US" altLang="ja-JP" sz="2400" dirty="0">
                <a:latin typeface="Georgia"/>
                <a:cs typeface="Georgia"/>
              </a:rPr>
              <a:t>are most common cause for all </a:t>
            </a:r>
            <a:r>
              <a:rPr lang="en-US" altLang="ja-JP" sz="2400" dirty="0" smtClean="0">
                <a:latin typeface="Georgia"/>
                <a:cs typeface="Georgia"/>
              </a:rPr>
              <a:t>ages</a:t>
            </a:r>
          </a:p>
          <a:p>
            <a:pPr marL="457200" lvl="1" indent="0">
              <a:buNone/>
            </a:pPr>
            <a:endParaRPr lang="en-US" altLang="ja-JP" sz="2400" dirty="0">
              <a:latin typeface="Georgia"/>
              <a:cs typeface="Georgia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Georgia"/>
                <a:cs typeface="Georgia"/>
              </a:rPr>
              <a:t>Results in d</a:t>
            </a:r>
            <a:r>
              <a:rPr lang="en-US" sz="2800" dirty="0" smtClean="0">
                <a:latin typeface="Georgia"/>
                <a:cs typeface="Georgia"/>
              </a:rPr>
              <a:t>iffuse </a:t>
            </a:r>
            <a:r>
              <a:rPr lang="en-US" sz="2800" dirty="0">
                <a:latin typeface="Georgia"/>
                <a:cs typeface="Georgia"/>
              </a:rPr>
              <a:t>rather than focal </a:t>
            </a:r>
            <a:r>
              <a:rPr lang="en-US" sz="2800" dirty="0" smtClean="0">
                <a:latin typeface="Georgia"/>
                <a:cs typeface="Georgia"/>
              </a:rPr>
              <a:t>injury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latin typeface="Georgia"/>
              <a:cs typeface="Georgia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Georgia"/>
                <a:cs typeface="Georgia"/>
              </a:rPr>
              <a:t>Most head injuries are preventable (up to 90%</a:t>
            </a:r>
            <a:r>
              <a:rPr lang="en-US" sz="2800" dirty="0" smtClean="0">
                <a:latin typeface="Georgia"/>
                <a:cs typeface="Georg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8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Head Injuries Continued: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Infants with open </a:t>
            </a:r>
            <a:r>
              <a:rPr lang="en-US" dirty="0" err="1">
                <a:latin typeface="Georgia"/>
                <a:cs typeface="Georgia"/>
              </a:rPr>
              <a:t>fontanelles</a:t>
            </a:r>
            <a:r>
              <a:rPr lang="en-US" dirty="0">
                <a:latin typeface="Georgia"/>
                <a:cs typeface="Georgia"/>
              </a:rPr>
              <a:t> and mobile cranial sutures have more space for brain swelling – therefore treat bulging </a:t>
            </a:r>
            <a:r>
              <a:rPr lang="en-US" dirty="0" err="1">
                <a:latin typeface="Georgia"/>
                <a:cs typeface="Georgia"/>
              </a:rPr>
              <a:t>fontanelles</a:t>
            </a:r>
            <a:r>
              <a:rPr lang="en-US" dirty="0">
                <a:latin typeface="Georgia"/>
                <a:cs typeface="Georgia"/>
              </a:rPr>
              <a:t> or suture diastases in infants as a more severe </a:t>
            </a:r>
            <a:r>
              <a:rPr lang="en-US" dirty="0" smtClean="0">
                <a:latin typeface="Georgia"/>
                <a:cs typeface="Georgia"/>
              </a:rPr>
              <a:t>injury</a:t>
            </a: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Impact seizures (occurring shortly after brain injury) more common in children and are usually self limited but all seizures require CT scan</a:t>
            </a:r>
          </a:p>
        </p:txBody>
      </p:sp>
    </p:spTree>
    <p:extLst>
      <p:ext uri="{BB962C8B-B14F-4D97-AF65-F5344CB8AC3E}">
        <p14:creationId xmlns:p14="http://schemas.microsoft.com/office/powerpoint/2010/main" val="165691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Chest Injuries: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Can have pulmonary contusions without associated rib fractures due to incompletely calcified rib cage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Mobility of </a:t>
            </a:r>
            <a:r>
              <a:rPr lang="en-US" dirty="0" err="1">
                <a:latin typeface="Georgia"/>
                <a:cs typeface="Georgia"/>
              </a:rPr>
              <a:t>mediastinal</a:t>
            </a:r>
            <a:r>
              <a:rPr lang="en-US" dirty="0">
                <a:latin typeface="Georgia"/>
                <a:cs typeface="Georgia"/>
              </a:rPr>
              <a:t> structures makes children more susceptible to tension pneumothorax, the most common immediately life threatening injury in </a:t>
            </a:r>
            <a:r>
              <a:rPr lang="en-US" dirty="0" smtClean="0">
                <a:latin typeface="Georgia"/>
                <a:cs typeface="Georgia"/>
              </a:rPr>
              <a:t>children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Bronchial and diaphragmatic injuries more common in children, injuries to great vessels less common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58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Abdominal Injuries: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04" y="1825625"/>
            <a:ext cx="11281149" cy="5032375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Consult Surgeon Early!</a:t>
            </a:r>
          </a:p>
          <a:p>
            <a:r>
              <a:rPr lang="en-US" dirty="0" smtClean="0">
                <a:latin typeface="Georgia"/>
                <a:cs typeface="Georgia"/>
              </a:rPr>
              <a:t>More common in Pediatrics: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 lvl="1"/>
            <a:r>
              <a:rPr lang="en-US" dirty="0" smtClean="0">
                <a:latin typeface="Georgia"/>
                <a:cs typeface="Georgia"/>
              </a:rPr>
              <a:t>Blunt pancreatic injuries</a:t>
            </a:r>
          </a:p>
          <a:p>
            <a:pPr lvl="1"/>
            <a:r>
              <a:rPr lang="en-US" dirty="0">
                <a:latin typeface="Georgia"/>
                <a:cs typeface="Georgia"/>
              </a:rPr>
              <a:t>S</a:t>
            </a:r>
            <a:r>
              <a:rPr lang="en-US" dirty="0" smtClean="0">
                <a:latin typeface="Georgia"/>
                <a:cs typeface="Georgia"/>
              </a:rPr>
              <a:t>mall bowel injuries (duodenal hematoma, small bowel avulsion, perforation near ligament of </a:t>
            </a:r>
            <a:r>
              <a:rPr lang="en-US" dirty="0" err="1">
                <a:latin typeface="Georgia"/>
                <a:cs typeface="Georgia"/>
              </a:rPr>
              <a:t>T</a:t>
            </a:r>
            <a:r>
              <a:rPr lang="en-US" dirty="0" err="1" smtClean="0">
                <a:latin typeface="Georgia"/>
                <a:cs typeface="Georgia"/>
              </a:rPr>
              <a:t>reitz</a:t>
            </a:r>
            <a:r>
              <a:rPr lang="en-US" dirty="0" smtClean="0">
                <a:latin typeface="Georgia"/>
                <a:cs typeface="Georgia"/>
              </a:rPr>
              <a:t>)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Enteric injuries may be associated with flexion-distraction (Chance) fracture of the lumbar spine (associated with seat-belt restraint)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Bladder ruptures</a:t>
            </a:r>
          </a:p>
        </p:txBody>
      </p:sp>
    </p:spTree>
    <p:extLst>
      <p:ext uri="{BB962C8B-B14F-4D97-AF65-F5344CB8AC3E}">
        <p14:creationId xmlns:p14="http://schemas.microsoft.com/office/powerpoint/2010/main" val="248689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Abdominal Injuries Continued: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  <a:noFill/>
        </p:spPr>
        <p:txBody>
          <a:bodyPr/>
          <a:lstStyle/>
          <a:p>
            <a:r>
              <a:rPr lang="en-US" dirty="0">
                <a:latin typeface="Georgia"/>
                <a:cs typeface="Georgia"/>
              </a:rPr>
              <a:t>Non-operative Management of Solid Organ Injuries (Liver, Spleen, Kidney)</a:t>
            </a:r>
          </a:p>
          <a:p>
            <a:pPr lvl="1"/>
            <a:r>
              <a:rPr lang="en-US" sz="1800" dirty="0">
                <a:latin typeface="Georgia"/>
                <a:cs typeface="Georgia"/>
              </a:rPr>
              <a:t>Admit to ICU for observation, serial exams, serial </a:t>
            </a:r>
            <a:r>
              <a:rPr lang="en-US" sz="1800" dirty="0" err="1">
                <a:latin typeface="Georgia"/>
                <a:cs typeface="Georgia"/>
              </a:rPr>
              <a:t>Hct</a:t>
            </a:r>
            <a:r>
              <a:rPr lang="ja-JP" altLang="en-US" sz="1800" dirty="0">
                <a:latin typeface="Georgia"/>
                <a:cs typeface="Georgia"/>
              </a:rPr>
              <a:t>’</a:t>
            </a:r>
            <a:r>
              <a:rPr lang="en-US" altLang="ja-JP" sz="1800" dirty="0">
                <a:latin typeface="Georgia"/>
                <a:cs typeface="Georgia"/>
              </a:rPr>
              <a:t>s</a:t>
            </a:r>
          </a:p>
          <a:p>
            <a:pPr lvl="1"/>
            <a:r>
              <a:rPr lang="en-US" sz="1800" dirty="0">
                <a:latin typeface="Georgia"/>
                <a:cs typeface="Georgia"/>
              </a:rPr>
              <a:t>NPO x 24 hours or until normal hemodynamics.</a:t>
            </a:r>
          </a:p>
          <a:p>
            <a:pPr lvl="1"/>
            <a:r>
              <a:rPr lang="en-US" sz="1800" dirty="0">
                <a:latin typeface="Georgia"/>
                <a:cs typeface="Georgia"/>
              </a:rPr>
              <a:t>Strict </a:t>
            </a:r>
            <a:r>
              <a:rPr lang="en-US" sz="1800" dirty="0" err="1">
                <a:latin typeface="Georgia"/>
                <a:cs typeface="Georgia"/>
              </a:rPr>
              <a:t>bedrest</a:t>
            </a:r>
            <a:r>
              <a:rPr lang="en-US" sz="1800" dirty="0">
                <a:latin typeface="Georgia"/>
                <a:cs typeface="Georgia"/>
              </a:rPr>
              <a:t> generally grade + 1</a:t>
            </a:r>
          </a:p>
          <a:p>
            <a:pPr lvl="1"/>
            <a:r>
              <a:rPr lang="en-US" sz="1800" dirty="0">
                <a:latin typeface="Georgia"/>
                <a:cs typeface="Georgia"/>
              </a:rPr>
              <a:t>Gradually advance diet and activity</a:t>
            </a:r>
          </a:p>
          <a:p>
            <a:pPr lvl="1"/>
            <a:r>
              <a:rPr lang="en-US" sz="1800" dirty="0">
                <a:latin typeface="Georgia"/>
                <a:cs typeface="Georgia"/>
              </a:rPr>
              <a:t>No contact sports or </a:t>
            </a:r>
            <a:r>
              <a:rPr lang="en-US" sz="1800" dirty="0" err="1">
                <a:latin typeface="Georgia"/>
                <a:cs typeface="Georgia"/>
              </a:rPr>
              <a:t>exertional</a:t>
            </a:r>
            <a:r>
              <a:rPr lang="en-US" sz="1800" dirty="0">
                <a:latin typeface="Georgia"/>
                <a:cs typeface="Georgia"/>
              </a:rPr>
              <a:t> activities for 3 months</a:t>
            </a:r>
          </a:p>
          <a:p>
            <a:pPr marL="457200" lvl="1" indent="0">
              <a:buNone/>
            </a:pPr>
            <a:endParaRPr lang="en-US" sz="1800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Indications for OR</a:t>
            </a:r>
          </a:p>
          <a:p>
            <a:pPr lvl="1"/>
            <a:r>
              <a:rPr lang="en-US" sz="1800" dirty="0">
                <a:latin typeface="Georgia"/>
                <a:cs typeface="Georgia"/>
              </a:rPr>
              <a:t>Peritonitis, clinical deterioration</a:t>
            </a:r>
          </a:p>
          <a:p>
            <a:pPr lvl="1"/>
            <a:r>
              <a:rPr lang="en-US" sz="1800" dirty="0">
                <a:latin typeface="Georgia"/>
                <a:cs typeface="Georgia"/>
              </a:rPr>
              <a:t>Hemodynamic instability unresponsive to IVF/blood resuscitation</a:t>
            </a:r>
          </a:p>
        </p:txBody>
      </p:sp>
    </p:spTree>
    <p:extLst>
      <p:ext uri="{BB962C8B-B14F-4D97-AF65-F5344CB8AC3E}">
        <p14:creationId xmlns:p14="http://schemas.microsoft.com/office/powerpoint/2010/main" val="370909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Musculoskeletal Injuries: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22832" cy="4631495"/>
          </a:xfrm>
          <a:noFill/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Immature, pliable bones may lead to greenstick fractures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Incomplete fracture with angulation maintained by </a:t>
            </a:r>
            <a:r>
              <a:rPr lang="en-US" dirty="0" err="1" smtClean="0">
                <a:solidFill>
                  <a:srgbClr val="000000"/>
                </a:solidFill>
                <a:latin typeface="Georgia"/>
                <a:cs typeface="Georgia"/>
              </a:rPr>
              <a:t>cortial</a:t>
            </a: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 splinters on concave surface</a:t>
            </a: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000000"/>
              </a:solidFill>
              <a:latin typeface="Georgia"/>
              <a:cs typeface="Georgia"/>
            </a:endParaRP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X</a:t>
            </a: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-rays 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Growth plate involvement?  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Displacement?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Dislocation</a:t>
            </a: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?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Splint and immobilize until definitive orthopedic evaluation</a:t>
            </a:r>
          </a:p>
          <a:p>
            <a:pPr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Any evidence of unusual behavior – unwillingness by child to use arm or bear weight on extremity should be evaluated for occult injury.</a:t>
            </a: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  <a:p>
            <a:pPr>
              <a:buFont typeface="Arial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1079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Non-Accidental Trauma/ Mistreatment: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Most common age &lt;3</a:t>
            </a:r>
          </a:p>
          <a:p>
            <a:r>
              <a:rPr lang="en-US" dirty="0" smtClean="0">
                <a:latin typeface="Georgia"/>
                <a:cs typeface="Georgia"/>
              </a:rPr>
              <a:t>Clues: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Inconsistent history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Prolonged time interval from injury to presentation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Injury patterns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Fractures and bruises of different ages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Lower extremity fractures in children who cannot walk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Posterior rib fractures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Burns that do not fit history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Signs of </a:t>
            </a:r>
            <a:r>
              <a:rPr lang="en-US" dirty="0" err="1" smtClean="0">
                <a:latin typeface="Georgia"/>
                <a:cs typeface="Georgia"/>
              </a:rPr>
              <a:t>suffociation</a:t>
            </a:r>
            <a:endParaRPr lang="en-US" dirty="0" smtClean="0">
              <a:latin typeface="Georgia"/>
              <a:cs typeface="Georgia"/>
            </a:endParaRPr>
          </a:p>
          <a:p>
            <a:pPr lvl="2"/>
            <a:r>
              <a:rPr lang="en-US" dirty="0" smtClean="0">
                <a:latin typeface="Georgia"/>
                <a:cs typeface="Georgia"/>
              </a:rPr>
              <a:t>Signs of hypothermia and frostbite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Retinal hemorrhages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Bizarre injuries – cigarette burns, bites, rope marks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1079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Georgia"/>
                <a:cs typeface="Georgia"/>
              </a:rPr>
              <a:t>Initial Trauma </a:t>
            </a:r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sz="1100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August 2016 </a:t>
            </a: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0435" y="2472267"/>
            <a:ext cx="9719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Georgia"/>
                <a:cs typeface="Georgia"/>
              </a:rPr>
              <a:t>Pediatric Trauma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Georgia"/>
                <a:cs typeface="Georgia"/>
              </a:rPr>
              <a:t>Injury Prevention</a:t>
            </a:r>
            <a:endParaRPr lang="en-US" sz="36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70785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/>
                <a:cs typeface="Georgia"/>
              </a:rPr>
              <a:t>Global </a:t>
            </a:r>
            <a:r>
              <a:rPr lang="en-US" dirty="0">
                <a:solidFill>
                  <a:schemeClr val="bg1"/>
                </a:solidFill>
                <a:latin typeface="Georgia"/>
                <a:cs typeface="Georgia"/>
              </a:rPr>
              <a:t>context and epidemiology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Injury is the most common cause of death and disability in childhood worldwide surpassing all major diseases in children and young adults.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Motor vehicle associated injuries are the most common cause of death in children of all ages.</a:t>
            </a:r>
          </a:p>
          <a:p>
            <a:endParaRPr lang="en-US" dirty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8% of all injuries in children involve the chest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Chest injury serves as a marker for other organ system injury since &gt;2/3</a:t>
            </a:r>
            <a:r>
              <a:rPr lang="en-US" sz="1800" dirty="0" smtClean="0">
                <a:latin typeface="Georgia"/>
                <a:cs typeface="Georgia"/>
              </a:rPr>
              <a:t>rds</a:t>
            </a:r>
            <a:r>
              <a:rPr lang="en-US" dirty="0" smtClean="0">
                <a:latin typeface="Georgia"/>
                <a:cs typeface="Georgia"/>
              </a:rPr>
              <a:t> of children with chest injury will have multiple injuries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0284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Injury Prevention: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Selected LMIC Examples: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Speed bumps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Traffic enforcement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School crossings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Prevention of falls from mango trees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Stoves rather than open fires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Drowning prevention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Teach swimming in seaside/ lakeside communities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8689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Georgia"/>
                <a:cs typeface="Georgia"/>
              </a:rPr>
              <a:t>Initial Trauma </a:t>
            </a:r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sz="1100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August 2016 </a:t>
            </a: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0435" y="2472267"/>
            <a:ext cx="97197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Georgia"/>
                <a:cs typeface="Georgia"/>
              </a:rPr>
              <a:t>Adaptations for Resource Limited Settings</a:t>
            </a:r>
            <a:endParaRPr lang="en-US" sz="36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7349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524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Adaptations for resource-limited </a:t>
            </a:r>
            <a:r>
              <a:rPr lang="en-US" dirty="0" smtClean="0">
                <a:solidFill>
                  <a:srgbClr val="FFFFFF"/>
                </a:solidFill>
                <a:latin typeface="Georgia"/>
                <a:cs typeface="Georgia"/>
              </a:rPr>
              <a:t>settings:</a:t>
            </a:r>
            <a:endParaRPr lang="en-US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ea typeface="+mn-ea"/>
                <a:cs typeface="Georgia"/>
              </a:rPr>
              <a:t>Non-operative management of Abdominal Injuries in Pediatrics: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Controversial </a:t>
            </a:r>
            <a:r>
              <a:rPr lang="en-US" dirty="0">
                <a:latin typeface="Georgia"/>
                <a:ea typeface="+mn-ea"/>
                <a:cs typeface="Georgia"/>
              </a:rPr>
              <a:t>in settings with limited monitoring + intensive care, and lack of imaging beyond ultrasound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Georgia"/>
                <a:ea typeface="+mn-ea"/>
                <a:cs typeface="Georgia"/>
              </a:rPr>
              <a:t>Reasonable to attempt non-operative approach in </a:t>
            </a:r>
            <a:r>
              <a:rPr lang="en-US" dirty="0" err="1">
                <a:latin typeface="Georgia"/>
                <a:ea typeface="+mn-ea"/>
                <a:cs typeface="Georgia"/>
              </a:rPr>
              <a:t>hemodynamically</a:t>
            </a:r>
            <a:r>
              <a:rPr lang="en-US" dirty="0">
                <a:latin typeface="Georgia"/>
                <a:ea typeface="+mn-ea"/>
                <a:cs typeface="Georgia"/>
              </a:rPr>
              <a:t> normal patient with known solid organ injury.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Georgia"/>
                <a:ea typeface="+mn-ea"/>
                <a:cs typeface="Georgia"/>
              </a:rPr>
              <a:t>If transfusion of 40% or more of blood volume is needed, may require laparotomy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Georgia"/>
                <a:ea typeface="+mn-ea"/>
                <a:cs typeface="Georgia"/>
              </a:rPr>
              <a:t>Require close monitoring and true “serial exam”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Georgia"/>
                <a:ea typeface="+mn-ea"/>
                <a:cs typeface="Georgia"/>
              </a:rPr>
              <a:t>Must be prepared to mobilize OR quickly (</a:t>
            </a:r>
            <a:r>
              <a:rPr lang="en-US" dirty="0" err="1">
                <a:latin typeface="Georgia"/>
                <a:ea typeface="+mn-ea"/>
                <a:cs typeface="Georgia"/>
              </a:rPr>
              <a:t>ie</a:t>
            </a:r>
            <a:r>
              <a:rPr lang="en-US" dirty="0">
                <a:latin typeface="Georgia"/>
                <a:ea typeface="+mn-ea"/>
                <a:cs typeface="Georgia"/>
              </a:rPr>
              <a:t> have the phone number of the anesthetist)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Georgia"/>
                <a:ea typeface="+mn-ea"/>
                <a:cs typeface="Georgia"/>
              </a:rPr>
              <a:t>Majority who require laparotomy will do so within 6 hours of </a:t>
            </a:r>
            <a:r>
              <a:rPr lang="en-US" dirty="0" smtClean="0">
                <a:latin typeface="Georgia"/>
                <a:ea typeface="+mn-ea"/>
                <a:cs typeface="Georgia"/>
              </a:rPr>
              <a:t>injury</a:t>
            </a:r>
            <a:endParaRPr lang="en-US" dirty="0"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524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Adaptations for resource-limited </a:t>
            </a:r>
            <a:r>
              <a:rPr lang="en-US" dirty="0" smtClean="0">
                <a:solidFill>
                  <a:srgbClr val="FFFFFF"/>
                </a:solidFill>
                <a:latin typeface="Georgia"/>
                <a:cs typeface="Georgia"/>
              </a:rPr>
              <a:t>settings:</a:t>
            </a:r>
            <a:endParaRPr lang="en-US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No fluid pumps or pediatric size fluid bottles 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ea typeface="+mn-ea"/>
                <a:cs typeface="Georgia"/>
              </a:rPr>
              <a:t>Danger is </a:t>
            </a:r>
            <a:r>
              <a:rPr lang="en-US" dirty="0" err="1" smtClean="0">
                <a:solidFill>
                  <a:srgbClr val="000000"/>
                </a:solidFill>
                <a:latin typeface="Georgia"/>
                <a:ea typeface="+mn-ea"/>
                <a:cs typeface="Georgia"/>
              </a:rPr>
              <a:t>overhydration</a:t>
            </a:r>
            <a:endParaRPr lang="en-US" dirty="0" smtClean="0">
              <a:solidFill>
                <a:srgbClr val="000000"/>
              </a:solidFill>
              <a:latin typeface="Georgia"/>
              <a:ea typeface="+mn-ea"/>
              <a:cs typeface="Georgia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Give fluid boluses every 2 hours as opposed to letting drip run unattended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Georgia"/>
                <a:ea typeface="+mn-ea"/>
                <a:cs typeface="Georgia"/>
              </a:rPr>
              <a:t>Can use syringe to give bolus</a:t>
            </a: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000000"/>
              </a:solidFill>
              <a:latin typeface="Georgia"/>
              <a:ea typeface="+mn-ea"/>
              <a:cs typeface="Georgia"/>
            </a:endParaRPr>
          </a:p>
          <a:p>
            <a:pPr>
              <a:buFont typeface="Arial"/>
              <a:buChar char="•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Hypothermia</a:t>
            </a:r>
            <a:r>
              <a:rPr lang="en-US" dirty="0">
                <a:latin typeface="Georgia"/>
                <a:cs typeface="Georgia"/>
              </a:rPr>
              <a:t>	</a:t>
            </a:r>
            <a:endParaRPr lang="en-US" dirty="0" smtClean="0">
              <a:latin typeface="Georgia"/>
              <a:cs typeface="Georgia"/>
            </a:endParaRP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latin typeface="Georgia"/>
                <a:ea typeface="+mn-ea"/>
                <a:cs typeface="Georgia"/>
              </a:rPr>
              <a:t>Large polyethylene paper can be put between sheets to encourage heat retention and used to cover child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latin typeface="Georgia"/>
                <a:cs typeface="Georgia"/>
              </a:rPr>
              <a:t>Put warm water in plastic gloves and pack around child’s body</a:t>
            </a:r>
            <a:endParaRPr lang="en-US" dirty="0">
              <a:latin typeface="Georgia"/>
              <a:ea typeface="+mn-e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4339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Georgia"/>
                <a:cs typeface="Georgia"/>
              </a:rPr>
              <a:t>Initial Trauma </a:t>
            </a:r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sz="1100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August 2016 </a:t>
            </a: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0435" y="2472267"/>
            <a:ext cx="9719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Georgia"/>
                <a:cs typeface="Georgia"/>
              </a:rPr>
              <a:t>Case Study</a:t>
            </a:r>
            <a:endParaRPr lang="en-US" sz="5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0423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Case: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07568" cy="4502353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A 7 year old boy is struck by a moving car while crossing the street.  He is unresponsive on arrival and breathing rapidly. Vital signs on admission are heart rate 144, respiratory rate 38, blood pressure 80/57, GCS 5 (E=1, V=2, M=2)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What are your initial steps in management?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6205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Useful Resources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err="1">
                <a:latin typeface="Georgia"/>
                <a:cs typeface="Georgia"/>
              </a:rPr>
              <a:t>Trauma.org</a:t>
            </a:r>
            <a:endParaRPr lang="en-US" dirty="0">
              <a:latin typeface="Georgia"/>
              <a:cs typeface="Georgia"/>
            </a:endParaRPr>
          </a:p>
          <a:p>
            <a:r>
              <a:rPr lang="en-US" dirty="0">
                <a:latin typeface="Georgia"/>
                <a:cs typeface="Georgia"/>
              </a:rPr>
              <a:t>Trauma Care Manual - Ian Greaves, Keith Porter, Jim Ryan</a:t>
            </a:r>
          </a:p>
          <a:p>
            <a:r>
              <a:rPr lang="en-US" dirty="0">
                <a:latin typeface="Georgia"/>
                <a:cs typeface="Georgia"/>
              </a:rPr>
              <a:t>Trauma Management- </a:t>
            </a:r>
            <a:r>
              <a:rPr lang="en-US" dirty="0" err="1">
                <a:latin typeface="Georgia"/>
                <a:cs typeface="Georgia"/>
              </a:rPr>
              <a:t>Demetrios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err="1">
                <a:latin typeface="Georgia"/>
                <a:cs typeface="Georgia"/>
              </a:rPr>
              <a:t>Demetriades</a:t>
            </a:r>
            <a:r>
              <a:rPr lang="en-US" dirty="0">
                <a:latin typeface="Georgia"/>
                <a:cs typeface="Georgia"/>
              </a:rPr>
              <a:t>, Juan A. </a:t>
            </a:r>
            <a:r>
              <a:rPr lang="en-US" dirty="0" err="1">
                <a:latin typeface="Georgia"/>
                <a:cs typeface="Georgia"/>
              </a:rPr>
              <a:t>Asenio</a:t>
            </a:r>
            <a:endParaRPr lang="en-US" dirty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0284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53" y="1825625"/>
            <a:ext cx="11777061" cy="4350543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Maija Cheung, MD - Yale General Surgery Resident</a:t>
            </a:r>
          </a:p>
          <a:p>
            <a:r>
              <a:rPr lang="en-US" dirty="0" smtClean="0">
                <a:latin typeface="Georgia"/>
                <a:cs typeface="Georgia"/>
              </a:rPr>
              <a:t>Michael </a:t>
            </a:r>
            <a:r>
              <a:rPr lang="en-US" dirty="0" err="1" smtClean="0">
                <a:latin typeface="Georgia"/>
                <a:cs typeface="Georgia"/>
              </a:rPr>
              <a:t>DeWane</a:t>
            </a:r>
            <a:r>
              <a:rPr lang="en-US" dirty="0" smtClean="0">
                <a:latin typeface="Georgia"/>
                <a:cs typeface="Georgia"/>
              </a:rPr>
              <a:t>, MD - Yale General Surgery Resident </a:t>
            </a:r>
          </a:p>
          <a:p>
            <a:r>
              <a:rPr lang="en-US" dirty="0" smtClean="0">
                <a:latin typeface="Georgia"/>
                <a:cs typeface="Georgia"/>
              </a:rPr>
              <a:t>Naomi </a:t>
            </a:r>
            <a:r>
              <a:rPr lang="en-US" dirty="0" err="1" smtClean="0">
                <a:latin typeface="Georgia"/>
                <a:cs typeface="Georgia"/>
              </a:rPr>
              <a:t>Kebba</a:t>
            </a:r>
            <a:r>
              <a:rPr lang="en-US" dirty="0" smtClean="0">
                <a:latin typeface="Georgia"/>
                <a:cs typeface="Georgia"/>
              </a:rPr>
              <a:t>, MD – Surgeon, Uganda Heart Institute </a:t>
            </a:r>
          </a:p>
          <a:p>
            <a:r>
              <a:rPr lang="en-US" dirty="0">
                <a:latin typeface="Georgia"/>
                <a:cs typeface="Georgia"/>
              </a:rPr>
              <a:t>Phyllis </a:t>
            </a:r>
            <a:r>
              <a:rPr lang="en-US" dirty="0" err="1">
                <a:latin typeface="Georgia"/>
                <a:cs typeface="Georgia"/>
              </a:rPr>
              <a:t>Kisa</a:t>
            </a:r>
            <a:r>
              <a:rPr lang="en-US" dirty="0">
                <a:latin typeface="Georgia"/>
                <a:cs typeface="Georgia"/>
              </a:rPr>
              <a:t>, MD </a:t>
            </a:r>
            <a:r>
              <a:rPr lang="en-US" dirty="0" smtClean="0">
                <a:latin typeface="Georgia"/>
                <a:cs typeface="Georgia"/>
              </a:rPr>
              <a:t>– Pediatric Surgeon, </a:t>
            </a:r>
            <a:r>
              <a:rPr lang="en-US" dirty="0" err="1" smtClean="0">
                <a:latin typeface="Georgia"/>
                <a:cs typeface="Georgia"/>
              </a:rPr>
              <a:t>Mulago</a:t>
            </a:r>
            <a:r>
              <a:rPr lang="en-US" dirty="0" smtClean="0">
                <a:latin typeface="Georgia"/>
                <a:cs typeface="Georgia"/>
              </a:rPr>
              <a:t> Hospital</a:t>
            </a:r>
          </a:p>
          <a:p>
            <a:r>
              <a:rPr lang="en-US" dirty="0" smtClean="0">
                <a:latin typeface="Georgia"/>
                <a:cs typeface="Georgia"/>
              </a:rPr>
              <a:t>Michael </a:t>
            </a:r>
            <a:r>
              <a:rPr lang="en-US" dirty="0" err="1" smtClean="0">
                <a:latin typeface="Georgia"/>
                <a:cs typeface="Georgia"/>
              </a:rPr>
              <a:t>Lipnick</a:t>
            </a:r>
            <a:r>
              <a:rPr lang="en-US" dirty="0" smtClean="0">
                <a:latin typeface="Georgia"/>
                <a:cs typeface="Georgia"/>
              </a:rPr>
              <a:t>, MD - UCSF Anesthesiologist </a:t>
            </a:r>
          </a:p>
          <a:p>
            <a:r>
              <a:rPr lang="en-US" dirty="0" err="1" smtClean="0">
                <a:latin typeface="Georgia"/>
                <a:cs typeface="Georgia"/>
              </a:rPr>
              <a:t>Doruk</a:t>
            </a:r>
            <a:r>
              <a:rPr lang="en-US" dirty="0" smtClean="0">
                <a:latin typeface="Georgia"/>
                <a:cs typeface="Georgia"/>
              </a:rPr>
              <a:t> </a:t>
            </a:r>
            <a:r>
              <a:rPr lang="en-US" dirty="0" err="1" smtClean="0">
                <a:latin typeface="Georgia"/>
                <a:cs typeface="Georgia"/>
              </a:rPr>
              <a:t>Ozgediz</a:t>
            </a:r>
            <a:r>
              <a:rPr lang="en-US" dirty="0" smtClean="0">
                <a:latin typeface="Georgia"/>
                <a:cs typeface="Georgia"/>
              </a:rPr>
              <a:t>, MD - Yale Pediatric Surgeon </a:t>
            </a:r>
          </a:p>
          <a:p>
            <a:endParaRPr lang="en-US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4841" y="6062274"/>
            <a:ext cx="8475579" cy="40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dirty="0"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dirty="0" smtClean="0">
                <a:latin typeface="Georgia"/>
                <a:ea typeface="Times New Roman"/>
                <a:cs typeface="Georgia"/>
                <a:sym typeface="Times New Roman"/>
              </a:rPr>
              <a:t>February 2017 </a:t>
            </a:r>
            <a:r>
              <a:rPr lang="en-US" dirty="0">
                <a:latin typeface="Georgia"/>
                <a:ea typeface="Times New Roman"/>
                <a:cs typeface="Georgia"/>
                <a:sym typeface="Times New Roman"/>
              </a:rPr>
              <a:t>by Maija Cheung MD &amp; Michael </a:t>
            </a:r>
            <a:r>
              <a:rPr lang="en-US" dirty="0" err="1">
                <a:latin typeface="Georgia"/>
                <a:ea typeface="Times New Roman"/>
                <a:cs typeface="Georgia"/>
                <a:sym typeface="Times New Roman"/>
              </a:rPr>
              <a:t>DeWane</a:t>
            </a:r>
            <a:r>
              <a:rPr lang="en-US" dirty="0">
                <a:latin typeface="Georgia"/>
                <a:ea typeface="Times New Roman"/>
                <a:cs typeface="Georgia"/>
                <a:sym typeface="Times New Roman"/>
              </a:rPr>
              <a:t> MD</a:t>
            </a:r>
            <a:endParaRPr lang="en-US" dirty="0">
              <a:latin typeface="Georgia"/>
              <a:ea typeface="Times New Roman"/>
              <a:cs typeface="Georgi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794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LMIC Epidemiology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22832" cy="5032375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Road traffic crashes involving pedestrians predominate in most African trauma registries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Children compose &gt;50% of the population in many of these countries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More children die of road traffic crashes than of TB, HIV, malaria combined in the age 5-14 year age group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Falls are more common in children under the age of 1</a:t>
            </a:r>
          </a:p>
        </p:txBody>
      </p:sp>
    </p:spTree>
    <p:extLst>
      <p:ext uri="{BB962C8B-B14F-4D97-AF65-F5344CB8AC3E}">
        <p14:creationId xmlns:p14="http://schemas.microsoft.com/office/powerpoint/2010/main" val="150284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Pediatric Injuries </a:t>
            </a:r>
            <a:b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Mulago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 Hospital Uganda 2005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9" y="1605194"/>
            <a:ext cx="8587045" cy="501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25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latin typeface="Georgia"/>
                <a:cs typeface="Georgia"/>
              </a:rPr>
              <a:t>Initial Trauma </a:t>
            </a:r>
            <a:r>
              <a:rPr lang="en-US" sz="6600" dirty="0">
                <a:solidFill>
                  <a:srgbClr val="FFFFFF"/>
                </a:solidFill>
                <a:latin typeface="Georgia"/>
                <a:cs typeface="Georgia"/>
              </a:rPr>
              <a:t>Assessment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45833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Kampala Advanced Trauma Care Course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1666"/>
            </a:pP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 Last Edited </a:t>
            </a:r>
            <a:r>
              <a:rPr lang="en-US" sz="1100" dirty="0" smtClean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August 2016 </a:t>
            </a:r>
            <a:r>
              <a:rPr lang="en-US" sz="1100" dirty="0">
                <a:solidFill>
                  <a:schemeClr val="bg1"/>
                </a:solidFill>
                <a:latin typeface="Georgia"/>
                <a:ea typeface="Times New Roman"/>
                <a:cs typeface="Georgia"/>
                <a:sym typeface="Times New Roman"/>
              </a:rPr>
              <a:t>by Maija Cheung MD &amp; Michael DeWane MD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34933"/>
            <a:ext cx="12192000" cy="565667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9651" y="1616193"/>
            <a:ext cx="8573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2208" y="4458963"/>
            <a:ext cx="63359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0435" y="2472267"/>
            <a:ext cx="97197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Georgia"/>
                <a:cs typeface="Georgia"/>
              </a:rPr>
              <a:t>Pediatric Trauma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  <a:t>Unique Issues/ Pathophysiology</a:t>
            </a:r>
            <a:endParaRPr lang="en-US"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8957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Unique Problems in Children: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65885" cy="4868257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Blunt trauma and children’s physical characteristics result in </a:t>
            </a:r>
            <a:r>
              <a:rPr lang="en-US" b="1" dirty="0" smtClean="0">
                <a:latin typeface="Georgia"/>
                <a:cs typeface="Georgia"/>
              </a:rPr>
              <a:t>multisystem injury </a:t>
            </a:r>
            <a:r>
              <a:rPr lang="en-US" dirty="0" smtClean="0">
                <a:latin typeface="Georgia"/>
                <a:cs typeface="Georgia"/>
              </a:rPr>
              <a:t>being much more common than single system injury.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Children may not demonstrate changes in hemodynamics until severe derangements are present.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Unique Problems in </a:t>
            </a: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Children Continued: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73517" cy="4782162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Georgia"/>
                <a:cs typeface="Georgia"/>
              </a:rPr>
              <a:t>Size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Smaller mass = greater force per unit of body area 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Less fat, connective tissue, closer proximity to multiple organs = high frequency of multiple organ injury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Large head proportionate to body = higher frequency of brain injuries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Skeleton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Incompletely calcified = more flexible = internal organ damage without overlying bony fracture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Equipment</a:t>
            </a:r>
          </a:p>
          <a:p>
            <a:pPr lvl="1"/>
            <a:r>
              <a:rPr lang="en-US" dirty="0" err="1" smtClean="0">
                <a:latin typeface="Georgia"/>
                <a:cs typeface="Georgia"/>
              </a:rPr>
              <a:t>Broselow</a:t>
            </a:r>
            <a:r>
              <a:rPr lang="en-US" dirty="0" smtClean="0">
                <a:latin typeface="Georgia"/>
                <a:cs typeface="Georgia"/>
              </a:rPr>
              <a:t> Pediatric Emergency Tape (length-based resuscitation tape)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Pediatric ETT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3025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725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Unique Problems in Children Continued: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151990" cy="4846733"/>
          </a:xfrm>
          <a:noFill/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Surface Area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Higher surface area/ body volume = greater heat loss and increased risk of hypothermia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Temperature control: </a:t>
            </a:r>
            <a:r>
              <a:rPr lang="en-US" dirty="0" err="1" smtClean="0">
                <a:latin typeface="Georgia"/>
                <a:cs typeface="Georgia"/>
              </a:rPr>
              <a:t>baer</a:t>
            </a:r>
            <a:r>
              <a:rPr lang="en-US" dirty="0" smtClean="0">
                <a:latin typeface="Georgia"/>
                <a:cs typeface="Georgia"/>
              </a:rPr>
              <a:t> hugger, heat lamps, wrap arms and legs, warm IVF</a:t>
            </a:r>
          </a:p>
          <a:p>
            <a:pPr marL="914400" lvl="2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Psychological Stress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Trauma may lead to regressive psychological behavior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Limited history taking and cooperation</a:t>
            </a: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Long-term effects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Injury can have effects on subsequent growth and development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3025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2066</Words>
  <Application>Microsoft Macintosh PowerPoint</Application>
  <PresentationFormat>Custom</PresentationFormat>
  <Paragraphs>320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Pediatric Trauma</vt:lpstr>
      <vt:lpstr>Outline</vt:lpstr>
      <vt:lpstr>Global context and epidemiology</vt:lpstr>
      <vt:lpstr>LMIC Epidemiology</vt:lpstr>
      <vt:lpstr>Pediatric Injuries  Mulago Hospital Uganda 2005</vt:lpstr>
      <vt:lpstr>Initial Trauma Assessment </vt:lpstr>
      <vt:lpstr>Unique Problems in Children:</vt:lpstr>
      <vt:lpstr>Unique Problems in Children Continued:</vt:lpstr>
      <vt:lpstr>Unique Problems in Children Continued:</vt:lpstr>
      <vt:lpstr>Normal Pediatric Vital Signs:</vt:lpstr>
      <vt:lpstr>Initial Trauma Assessment </vt:lpstr>
      <vt:lpstr>Case:</vt:lpstr>
      <vt:lpstr>Pediatric Primary Survey:</vt:lpstr>
      <vt:lpstr>Airway:</vt:lpstr>
      <vt:lpstr>Breathing:</vt:lpstr>
      <vt:lpstr>Circulation:</vt:lpstr>
      <vt:lpstr>Circulation Continued:</vt:lpstr>
      <vt:lpstr>Fluid Resuscitation Continued:</vt:lpstr>
      <vt:lpstr>Resuscitation Algorithm:</vt:lpstr>
      <vt:lpstr>C-spine Injuries:</vt:lpstr>
      <vt:lpstr>Spinal Cord Injuries Contiued:</vt:lpstr>
      <vt:lpstr>Head Injuries:</vt:lpstr>
      <vt:lpstr>Head Injuries Continued:</vt:lpstr>
      <vt:lpstr>Chest Injuries:</vt:lpstr>
      <vt:lpstr>Abdominal Injuries:</vt:lpstr>
      <vt:lpstr>Abdominal Injuries Continued:</vt:lpstr>
      <vt:lpstr>Musculoskeletal Injuries:</vt:lpstr>
      <vt:lpstr>Non-Accidental Trauma/ Mistreatment:</vt:lpstr>
      <vt:lpstr>Initial Trauma Assessment </vt:lpstr>
      <vt:lpstr>Injury Prevention:</vt:lpstr>
      <vt:lpstr>Initial Trauma Assessment </vt:lpstr>
      <vt:lpstr>Adaptations for resource-limited settings:</vt:lpstr>
      <vt:lpstr>Adaptations for resource-limited settings:</vt:lpstr>
      <vt:lpstr>Initial Trauma Assessment </vt:lpstr>
      <vt:lpstr>Case:</vt:lpstr>
      <vt:lpstr>Useful Resources</vt:lpstr>
      <vt:lpstr>Collaborators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DeWane, Michael</dc:creator>
  <cp:lastModifiedBy>Maija Cheung</cp:lastModifiedBy>
  <cp:revision>69</cp:revision>
  <dcterms:created xsi:type="dcterms:W3CDTF">2016-07-07T19:30:44Z</dcterms:created>
  <dcterms:modified xsi:type="dcterms:W3CDTF">2017-02-22T01:14:58Z</dcterms:modified>
</cp:coreProperties>
</file>