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9"/>
  </p:notesMasterIdLst>
  <p:sldIdLst>
    <p:sldId id="257" r:id="rId2"/>
    <p:sldId id="309" r:id="rId3"/>
    <p:sldId id="259" r:id="rId4"/>
    <p:sldId id="265" r:id="rId5"/>
    <p:sldId id="310" r:id="rId6"/>
    <p:sldId id="299" r:id="rId7"/>
    <p:sldId id="300" r:id="rId8"/>
    <p:sldId id="301" r:id="rId9"/>
    <p:sldId id="302" r:id="rId10"/>
    <p:sldId id="303" r:id="rId11"/>
    <p:sldId id="304" r:id="rId12"/>
    <p:sldId id="305" r:id="rId13"/>
    <p:sldId id="311" r:id="rId14"/>
    <p:sldId id="306" r:id="rId15"/>
    <p:sldId id="307" r:id="rId16"/>
    <p:sldId id="308" r:id="rId17"/>
    <p:sldId id="284" r:id="rId18"/>
    <p:sldId id="313" r:id="rId19"/>
    <p:sldId id="314" r:id="rId20"/>
    <p:sldId id="315" r:id="rId21"/>
    <p:sldId id="316" r:id="rId22"/>
    <p:sldId id="317" r:id="rId23"/>
    <p:sldId id="318" r:id="rId24"/>
    <p:sldId id="392" r:id="rId25"/>
    <p:sldId id="319" r:id="rId26"/>
    <p:sldId id="320" r:id="rId27"/>
    <p:sldId id="321" r:id="rId28"/>
    <p:sldId id="322" r:id="rId29"/>
    <p:sldId id="323" r:id="rId30"/>
    <p:sldId id="393" r:id="rId31"/>
    <p:sldId id="324" r:id="rId32"/>
    <p:sldId id="325" r:id="rId33"/>
    <p:sldId id="326" r:id="rId34"/>
    <p:sldId id="327" r:id="rId35"/>
    <p:sldId id="328" r:id="rId36"/>
    <p:sldId id="329" r:id="rId37"/>
    <p:sldId id="330" r:id="rId38"/>
    <p:sldId id="331" r:id="rId39"/>
    <p:sldId id="332" r:id="rId40"/>
    <p:sldId id="394" r:id="rId41"/>
    <p:sldId id="333" r:id="rId42"/>
    <p:sldId id="334" r:id="rId43"/>
    <p:sldId id="335" r:id="rId44"/>
    <p:sldId id="336" r:id="rId45"/>
    <p:sldId id="337" r:id="rId46"/>
    <p:sldId id="338" r:id="rId47"/>
    <p:sldId id="339" r:id="rId48"/>
    <p:sldId id="340" r:id="rId49"/>
    <p:sldId id="341" r:id="rId50"/>
    <p:sldId id="396" r:id="rId51"/>
    <p:sldId id="342" r:id="rId52"/>
    <p:sldId id="343" r:id="rId53"/>
    <p:sldId id="344" r:id="rId54"/>
    <p:sldId id="345" r:id="rId55"/>
    <p:sldId id="395" r:id="rId56"/>
    <p:sldId id="346" r:id="rId57"/>
    <p:sldId id="347" r:id="rId58"/>
    <p:sldId id="348" r:id="rId59"/>
    <p:sldId id="349" r:id="rId60"/>
    <p:sldId id="397" r:id="rId61"/>
    <p:sldId id="350" r:id="rId62"/>
    <p:sldId id="351" r:id="rId63"/>
    <p:sldId id="352" r:id="rId64"/>
    <p:sldId id="353" r:id="rId65"/>
    <p:sldId id="354" r:id="rId66"/>
    <p:sldId id="355" r:id="rId67"/>
    <p:sldId id="356" r:id="rId68"/>
    <p:sldId id="357" r:id="rId69"/>
    <p:sldId id="358" r:id="rId70"/>
    <p:sldId id="359" r:id="rId71"/>
    <p:sldId id="398" r:id="rId72"/>
    <p:sldId id="360" r:id="rId73"/>
    <p:sldId id="361" r:id="rId74"/>
    <p:sldId id="362" r:id="rId75"/>
    <p:sldId id="363" r:id="rId76"/>
    <p:sldId id="364" r:id="rId77"/>
    <p:sldId id="365" r:id="rId78"/>
    <p:sldId id="399" r:id="rId79"/>
    <p:sldId id="366" r:id="rId80"/>
    <p:sldId id="367" r:id="rId81"/>
    <p:sldId id="368" r:id="rId82"/>
    <p:sldId id="369" r:id="rId83"/>
    <p:sldId id="370" r:id="rId84"/>
    <p:sldId id="371" r:id="rId85"/>
    <p:sldId id="400" r:id="rId86"/>
    <p:sldId id="372" r:id="rId87"/>
    <p:sldId id="373" r:id="rId88"/>
    <p:sldId id="374" r:id="rId89"/>
    <p:sldId id="375" r:id="rId90"/>
    <p:sldId id="376" r:id="rId91"/>
    <p:sldId id="377" r:id="rId92"/>
    <p:sldId id="401" r:id="rId93"/>
    <p:sldId id="378" r:id="rId94"/>
    <p:sldId id="379" r:id="rId95"/>
    <p:sldId id="380" r:id="rId96"/>
    <p:sldId id="381" r:id="rId97"/>
    <p:sldId id="382" r:id="rId9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05" autoAdjust="0"/>
    <p:restoredTop sz="88206" autoAdjust="0"/>
  </p:normalViewPr>
  <p:slideViewPr>
    <p:cSldViewPr snapToGrid="0">
      <p:cViewPr varScale="1">
        <p:scale>
          <a:sx n="68" d="100"/>
          <a:sy n="68" d="100"/>
        </p:scale>
        <p:origin x="224" y="66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6DB37E-BFAB-B84C-8EAD-59355428FDE5}" type="datetimeFigureOut">
              <a:rPr lang="en-US" smtClean="0"/>
              <a:t>11/15/18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9169F8-6878-254F-9C10-EFCAF71FC2B9}" type="slidenum">
              <a:rPr lang="en-US" smtClean="0"/>
              <a:t>‹#›</a:t>
            </a:fld>
            <a:endParaRPr lang="en-US"/>
          </a:p>
        </p:txBody>
      </p:sp>
    </p:spTree>
    <p:extLst>
      <p:ext uri="{BB962C8B-B14F-4D97-AF65-F5344CB8AC3E}">
        <p14:creationId xmlns:p14="http://schemas.microsoft.com/office/powerpoint/2010/main" val="14088834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4C9B48-D51D-B041-A7D5-F85BAEC8FC6B}" type="slidenum">
              <a:rPr lang="en-US" smtClean="0"/>
              <a:t>2</a:t>
            </a:fld>
            <a:endParaRPr lang="en-US"/>
          </a:p>
        </p:txBody>
      </p:sp>
    </p:spTree>
    <p:extLst>
      <p:ext uri="{BB962C8B-B14F-4D97-AF65-F5344CB8AC3E}">
        <p14:creationId xmlns:p14="http://schemas.microsoft.com/office/powerpoint/2010/main" val="1439178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cs typeface="+mn-cs"/>
              </a:rPr>
              <a:t>Before getting into the cycle people have to think about their need to learn</a:t>
            </a:r>
          </a:p>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17</a:t>
            </a:fld>
            <a:endParaRPr lang="en-US"/>
          </a:p>
        </p:txBody>
      </p:sp>
    </p:spTree>
    <p:extLst>
      <p:ext uri="{BB962C8B-B14F-4D97-AF65-F5344CB8AC3E}">
        <p14:creationId xmlns:p14="http://schemas.microsoft.com/office/powerpoint/2010/main" val="2118132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a:cs typeface="+mn-cs"/>
              </a:rPr>
              <a:t>Suggest discussion with group to introduce this</a:t>
            </a:r>
          </a:p>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22</a:t>
            </a:fld>
            <a:endParaRPr lang="en-US"/>
          </a:p>
        </p:txBody>
      </p:sp>
    </p:spTree>
    <p:extLst>
      <p:ext uri="{BB962C8B-B14F-4D97-AF65-F5344CB8AC3E}">
        <p14:creationId xmlns:p14="http://schemas.microsoft.com/office/powerpoint/2010/main" val="20098980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4C9B48-D51D-B041-A7D5-F85BAEC8FC6B}" type="slidenum">
              <a:rPr lang="en-US" smtClean="0"/>
              <a:t>24</a:t>
            </a:fld>
            <a:endParaRPr lang="en-US"/>
          </a:p>
        </p:txBody>
      </p:sp>
    </p:spTree>
    <p:extLst>
      <p:ext uri="{BB962C8B-B14F-4D97-AF65-F5344CB8AC3E}">
        <p14:creationId xmlns:p14="http://schemas.microsoft.com/office/powerpoint/2010/main" val="13897255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dirty="0">
                <a:cs typeface="+mn-cs"/>
              </a:rPr>
              <a:t>Techniques</a:t>
            </a:r>
          </a:p>
          <a:p>
            <a:pPr lvl="1">
              <a:defRPr/>
            </a:pPr>
            <a:r>
              <a:rPr lang="en-GB" dirty="0"/>
              <a:t>Repeat back questions and answers</a:t>
            </a:r>
          </a:p>
          <a:p>
            <a:pPr lvl="1">
              <a:defRPr/>
            </a:pPr>
            <a:r>
              <a:rPr lang="en-GB" dirty="0"/>
              <a:t>Avoid double barrelled questions</a:t>
            </a:r>
          </a:p>
          <a:p>
            <a:pPr lvl="1">
              <a:defRPr/>
            </a:pPr>
            <a:r>
              <a:rPr lang="en-AU" dirty="0">
                <a:cs typeface="Times New Roman" charset="0"/>
              </a:rPr>
              <a:t>Order of questions around the group</a:t>
            </a:r>
          </a:p>
          <a:p>
            <a:pPr lvl="1">
              <a:defRPr/>
            </a:pPr>
            <a:r>
              <a:rPr lang="en-AU" dirty="0">
                <a:cs typeface="Times New Roman" charset="0"/>
              </a:rPr>
              <a:t>Name before or after?</a:t>
            </a:r>
          </a:p>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26</a:t>
            </a:fld>
            <a:endParaRPr lang="en-US"/>
          </a:p>
        </p:txBody>
      </p:sp>
    </p:spTree>
    <p:extLst>
      <p:ext uri="{BB962C8B-B14F-4D97-AF65-F5344CB8AC3E}">
        <p14:creationId xmlns:p14="http://schemas.microsoft.com/office/powerpoint/2010/main" val="17497854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dirty="0">
                <a:latin typeface="Times New Roman" panose="02020603050405020304" pitchFamily="18" charset="0"/>
                <a:ea typeface="ＭＳ Ｐゴシック" panose="020B0600070205080204" pitchFamily="34" charset="-128"/>
              </a:rPr>
              <a:t>Question types</a:t>
            </a:r>
          </a:p>
          <a:p>
            <a:pPr>
              <a:buFontTx/>
              <a:buChar char="•"/>
            </a:pPr>
            <a:r>
              <a:rPr lang="en-AU" altLang="en-US" sz="1400" dirty="0">
                <a:latin typeface="Times New Roman" panose="02020603050405020304" pitchFamily="18" charset="0"/>
                <a:ea typeface="ＭＳ Ｐゴシック" panose="020B0600070205080204" pitchFamily="34" charset="-128"/>
              </a:rPr>
              <a:t>Memory questions</a:t>
            </a:r>
          </a:p>
          <a:p>
            <a:pPr lvl="1">
              <a:buFontTx/>
              <a:buChar char="•"/>
            </a:pPr>
            <a:r>
              <a:rPr lang="en-AU" altLang="en-US" dirty="0">
                <a:latin typeface="Times New Roman" panose="02020603050405020304" pitchFamily="18" charset="0"/>
                <a:ea typeface="ＭＳ Ｐゴシック" panose="020B0600070205080204" pitchFamily="34" charset="-128"/>
              </a:rPr>
              <a:t>Reproduce facts.</a:t>
            </a:r>
          </a:p>
          <a:p>
            <a:pPr lvl="1">
              <a:buFontTx/>
              <a:buChar char="•"/>
            </a:pPr>
            <a:r>
              <a:rPr lang="en-AU" altLang="en-US" dirty="0">
                <a:latin typeface="Times New Roman" panose="02020603050405020304" pitchFamily="18" charset="0"/>
                <a:ea typeface="ＭＳ Ｐゴシック" panose="020B0600070205080204" pitchFamily="34" charset="-128"/>
              </a:rPr>
              <a:t>Cue words</a:t>
            </a:r>
          </a:p>
          <a:p>
            <a:pPr lvl="2">
              <a:buFontTx/>
              <a:buChar char="•"/>
            </a:pPr>
            <a:r>
              <a:rPr lang="en-AU" altLang="en-US" dirty="0">
                <a:latin typeface="Times New Roman" panose="02020603050405020304" pitchFamily="18" charset="0"/>
                <a:ea typeface="ＭＳ Ｐゴシック" panose="020B0600070205080204" pitchFamily="34" charset="-128"/>
              </a:rPr>
              <a:t>State, who, when, what, where, spell, describe.</a:t>
            </a:r>
          </a:p>
          <a:p>
            <a:pPr>
              <a:buFontTx/>
              <a:buChar char="•"/>
            </a:pPr>
            <a:r>
              <a:rPr lang="en-AU" altLang="en-US" dirty="0">
                <a:latin typeface="Times New Roman" panose="02020603050405020304" pitchFamily="18" charset="0"/>
                <a:ea typeface="ＭＳ Ｐゴシック" panose="020B0600070205080204" pitchFamily="34" charset="-128"/>
              </a:rPr>
              <a:t> </a:t>
            </a:r>
            <a:r>
              <a:rPr lang="en-AU" altLang="en-US" sz="1400" dirty="0">
                <a:latin typeface="Times New Roman" panose="02020603050405020304" pitchFamily="18" charset="0"/>
                <a:ea typeface="ＭＳ Ｐゴシック" panose="020B0600070205080204" pitchFamily="34" charset="-128"/>
              </a:rPr>
              <a:t>Comprehension questions</a:t>
            </a:r>
          </a:p>
          <a:p>
            <a:pPr lvl="1">
              <a:buFontTx/>
              <a:buChar char="•"/>
            </a:pPr>
            <a:r>
              <a:rPr lang="en-AU" altLang="en-US" dirty="0">
                <a:latin typeface="Times New Roman" panose="02020603050405020304" pitchFamily="18" charset="0"/>
                <a:ea typeface="ＭＳ Ｐゴシック" panose="020B0600070205080204" pitchFamily="34" charset="-128"/>
              </a:rPr>
              <a:t>Tell something in your own words or give an explanation drawing inferences from known pieces of data, </a:t>
            </a:r>
            <a:r>
              <a:rPr lang="en-AU" altLang="en-US" dirty="0" err="1">
                <a:latin typeface="Times New Roman" panose="02020603050405020304" pitchFamily="18" charset="0"/>
                <a:ea typeface="ＭＳ Ｐゴシック" panose="020B0600070205080204" pitchFamily="34" charset="-128"/>
              </a:rPr>
              <a:t>eg</a:t>
            </a:r>
            <a:r>
              <a:rPr lang="en-AU" altLang="en-US" dirty="0">
                <a:latin typeface="Times New Roman" panose="02020603050405020304" pitchFamily="18" charset="0"/>
                <a:ea typeface="ＭＳ Ｐゴシック" panose="020B0600070205080204" pitchFamily="34" charset="-128"/>
              </a:rPr>
              <a:t> cause and effect relationships.</a:t>
            </a:r>
          </a:p>
          <a:p>
            <a:pPr lvl="1">
              <a:buFontTx/>
              <a:buChar char="•"/>
            </a:pPr>
            <a:r>
              <a:rPr lang="en-AU" altLang="en-US" dirty="0">
                <a:latin typeface="Times New Roman" panose="02020603050405020304" pitchFamily="18" charset="0"/>
                <a:ea typeface="ＭＳ Ｐゴシック" panose="020B0600070205080204" pitchFamily="34" charset="-128"/>
              </a:rPr>
              <a:t>Cue words</a:t>
            </a:r>
          </a:p>
          <a:p>
            <a:pPr lvl="2">
              <a:buFontTx/>
              <a:buChar char="•"/>
            </a:pPr>
            <a:r>
              <a:rPr lang="en-AU" altLang="en-US" dirty="0">
                <a:latin typeface="Times New Roman" panose="02020603050405020304" pitchFamily="18" charset="0"/>
                <a:ea typeface="ＭＳ Ｐゴシック" panose="020B0600070205080204" pitchFamily="34" charset="-128"/>
              </a:rPr>
              <a:t>How would you describe? compare, distinguish between, rearrange, explain the differences between.</a:t>
            </a:r>
          </a:p>
          <a:p>
            <a:pPr>
              <a:buFontTx/>
              <a:buChar char="•"/>
            </a:pPr>
            <a:r>
              <a:rPr lang="en-AU" altLang="en-US" dirty="0">
                <a:latin typeface="Times New Roman" panose="02020603050405020304" pitchFamily="18" charset="0"/>
                <a:ea typeface="ＭＳ Ｐゴシック" panose="020B0600070205080204" pitchFamily="34" charset="-128"/>
              </a:rPr>
              <a:t>Application questions</a:t>
            </a:r>
          </a:p>
          <a:p>
            <a:pPr lvl="1">
              <a:buFontTx/>
              <a:buChar char="•"/>
            </a:pPr>
            <a:r>
              <a:rPr lang="en-AU" altLang="en-US" dirty="0">
                <a:latin typeface="Times New Roman" panose="02020603050405020304" pitchFamily="18" charset="0"/>
                <a:ea typeface="ＭＳ Ｐゴシック" panose="020B0600070205080204" pitchFamily="34" charset="-128"/>
              </a:rPr>
              <a:t>To come to a conclusion as a result of structured thinking; generate solutions to hypothetical situations.</a:t>
            </a:r>
          </a:p>
          <a:p>
            <a:pPr>
              <a:buFontTx/>
              <a:buChar char="•"/>
            </a:pPr>
            <a:r>
              <a:rPr lang="en-AU" altLang="en-US" dirty="0">
                <a:latin typeface="Times New Roman" panose="02020603050405020304" pitchFamily="18" charset="0"/>
                <a:ea typeface="ＭＳ Ｐゴシック" panose="020B0600070205080204" pitchFamily="34" charset="-128"/>
              </a:rPr>
              <a:t> Analysis questions</a:t>
            </a:r>
          </a:p>
          <a:p>
            <a:pPr lvl="1">
              <a:buFontTx/>
              <a:buChar char="•"/>
            </a:pPr>
            <a:r>
              <a:rPr lang="en-AU" altLang="en-US" dirty="0">
                <a:latin typeface="Times New Roman" panose="02020603050405020304" pitchFamily="18" charset="0"/>
                <a:ea typeface="ＭＳ Ｐゴシック" panose="020B0600070205080204" pitchFamily="34" charset="-128"/>
              </a:rPr>
              <a:t>To consider parts or bits of information in relationship to the whole.  Search for evidence on which to base conclusions.</a:t>
            </a:r>
          </a:p>
          <a:p>
            <a:pPr lvl="1">
              <a:buFontTx/>
              <a:buChar char="•"/>
            </a:pPr>
            <a:r>
              <a:rPr lang="en-AU" altLang="en-US" dirty="0">
                <a:latin typeface="Times New Roman" panose="02020603050405020304" pitchFamily="18" charset="0"/>
                <a:ea typeface="ＭＳ Ｐゴシック" panose="020B0600070205080204" pitchFamily="34" charset="-128"/>
              </a:rPr>
              <a:t> Application and analysis cue words</a:t>
            </a:r>
          </a:p>
          <a:p>
            <a:pPr lvl="3">
              <a:buFontTx/>
              <a:buChar char="•"/>
            </a:pPr>
            <a:r>
              <a:rPr lang="en-AU" altLang="en-US" dirty="0">
                <a:latin typeface="Times New Roman" panose="02020603050405020304" pitchFamily="18" charset="0"/>
                <a:ea typeface="ＭＳ Ｐゴシック" panose="020B0600070205080204" pitchFamily="34" charset="-128"/>
              </a:rPr>
              <a:t> Under what circumstances, what conclusions, form a hypothesis which explains……..</a:t>
            </a:r>
          </a:p>
          <a:p>
            <a:pPr>
              <a:buFontTx/>
              <a:buChar char="•"/>
            </a:pPr>
            <a:r>
              <a:rPr lang="en-AU" altLang="en-US" dirty="0">
                <a:latin typeface="Times New Roman" panose="02020603050405020304" pitchFamily="18" charset="0"/>
                <a:ea typeface="ＭＳ Ｐゴシック" panose="020B0600070205080204" pitchFamily="34" charset="-128"/>
              </a:rPr>
              <a:t> Questions 3</a:t>
            </a:r>
          </a:p>
          <a:p>
            <a:pPr>
              <a:buFontTx/>
              <a:buChar char="•"/>
            </a:pPr>
            <a:r>
              <a:rPr lang="en-AU" altLang="en-US" sz="1000" dirty="0">
                <a:latin typeface="Times New Roman" panose="02020603050405020304" pitchFamily="18" charset="0"/>
                <a:ea typeface="ＭＳ Ｐゴシック" panose="020B0600070205080204" pitchFamily="34" charset="-128"/>
              </a:rPr>
              <a:t>Synthesis questions</a:t>
            </a:r>
          </a:p>
          <a:p>
            <a:pPr lvl="1">
              <a:buFontTx/>
              <a:buChar char="•"/>
            </a:pPr>
            <a:r>
              <a:rPr lang="en-AU" altLang="en-US" sz="1000" dirty="0">
                <a:latin typeface="Times New Roman" panose="02020603050405020304" pitchFamily="18" charset="0"/>
                <a:ea typeface="ＭＳ Ｐゴシック" panose="020B0600070205080204" pitchFamily="34" charset="-128"/>
              </a:rPr>
              <a:t>To have an original idea, to improve on existing ideas, to ‘think laterally’.</a:t>
            </a:r>
          </a:p>
          <a:p>
            <a:pPr>
              <a:buFontTx/>
              <a:buChar char="•"/>
            </a:pPr>
            <a:r>
              <a:rPr lang="en-AU" altLang="en-US" sz="1000" dirty="0">
                <a:latin typeface="Times New Roman" panose="02020603050405020304" pitchFamily="18" charset="0"/>
                <a:ea typeface="ＭＳ Ｐゴシック" panose="020B0600070205080204" pitchFamily="34" charset="-128"/>
              </a:rPr>
              <a:t>Evaluation Questions</a:t>
            </a:r>
          </a:p>
          <a:p>
            <a:pPr lvl="1">
              <a:buFontTx/>
              <a:buChar char="•"/>
            </a:pPr>
            <a:r>
              <a:rPr lang="en-AU" altLang="en-US" sz="1000" dirty="0">
                <a:latin typeface="Times New Roman" panose="02020603050405020304" pitchFamily="18" charset="0"/>
                <a:ea typeface="ＭＳ Ｐゴシック" panose="020B0600070205080204" pitchFamily="34" charset="-128"/>
              </a:rPr>
              <a:t>To weigh in judgement</a:t>
            </a:r>
          </a:p>
          <a:p>
            <a:pPr lvl="1">
              <a:buFontTx/>
              <a:buChar char="•"/>
            </a:pPr>
            <a:r>
              <a:rPr lang="en-AU" altLang="en-US" sz="1000" dirty="0">
                <a:latin typeface="Times New Roman" panose="02020603050405020304" pitchFamily="18" charset="0"/>
                <a:ea typeface="ＭＳ Ｐゴシック" panose="020B0600070205080204" pitchFamily="34" charset="-128"/>
              </a:rPr>
              <a:t>Decide on basis of available data</a:t>
            </a:r>
          </a:p>
          <a:p>
            <a:pPr lvl="1">
              <a:buFontTx/>
              <a:buChar char="•"/>
            </a:pPr>
            <a:r>
              <a:rPr lang="en-AU" altLang="en-US" sz="1000" dirty="0">
                <a:latin typeface="Times New Roman" panose="02020603050405020304" pitchFamily="18" charset="0"/>
                <a:ea typeface="ＭＳ Ｐゴシック" panose="020B0600070205080204" pitchFamily="34" charset="-128"/>
              </a:rPr>
              <a:t>Cue words</a:t>
            </a:r>
          </a:p>
          <a:p>
            <a:pPr lvl="2">
              <a:buFontTx/>
              <a:buChar char="•"/>
            </a:pPr>
            <a:r>
              <a:rPr lang="en-AU" altLang="en-US" sz="1000" dirty="0">
                <a:latin typeface="Times New Roman" panose="02020603050405020304" pitchFamily="18" charset="0"/>
                <a:ea typeface="ＭＳ Ｐゴシック" panose="020B0600070205080204" pitchFamily="34" charset="-128"/>
              </a:rPr>
              <a:t>Discuss; Does this solve the problem? Is there a better solution, What are the ethics of?</a:t>
            </a:r>
          </a:p>
        </p:txBody>
      </p:sp>
      <p:sp>
        <p:nvSpPr>
          <p:cNvPr id="4" name="Slide Number Placeholder 3"/>
          <p:cNvSpPr>
            <a:spLocks noGrp="1"/>
          </p:cNvSpPr>
          <p:nvPr>
            <p:ph type="sldNum" sz="quarter" idx="5"/>
          </p:nvPr>
        </p:nvSpPr>
        <p:spPr/>
        <p:txBody>
          <a:bodyPr/>
          <a:lstStyle/>
          <a:p>
            <a:fld id="{F09169F8-6878-254F-9C10-EFCAF71FC2B9}" type="slidenum">
              <a:rPr lang="en-US" smtClean="0"/>
              <a:t>27</a:t>
            </a:fld>
            <a:endParaRPr lang="en-US"/>
          </a:p>
        </p:txBody>
      </p:sp>
    </p:spTree>
    <p:extLst>
      <p:ext uri="{BB962C8B-B14F-4D97-AF65-F5344CB8AC3E}">
        <p14:creationId xmlns:p14="http://schemas.microsoft.com/office/powerpoint/2010/main" val="42360192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altLang="en-US" dirty="0">
                <a:latin typeface="Times New Roman" panose="02020603050405020304" pitchFamily="18" charset="0"/>
                <a:ea typeface="ＭＳ Ｐゴシック" panose="020B0600070205080204" pitchFamily="34" charset="-128"/>
              </a:rPr>
              <a:t>Repeating the answer back is particularly important to ensure that the whole group has heard the answer – particularly if the person answering is quiet or the group is large.</a:t>
            </a:r>
          </a:p>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28</a:t>
            </a:fld>
            <a:endParaRPr lang="en-US"/>
          </a:p>
        </p:txBody>
      </p:sp>
    </p:spTree>
    <p:extLst>
      <p:ext uri="{BB962C8B-B14F-4D97-AF65-F5344CB8AC3E}">
        <p14:creationId xmlns:p14="http://schemas.microsoft.com/office/powerpoint/2010/main" val="1472984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29</a:t>
            </a:fld>
            <a:endParaRPr lang="en-US"/>
          </a:p>
        </p:txBody>
      </p:sp>
    </p:spTree>
    <p:extLst>
      <p:ext uri="{BB962C8B-B14F-4D97-AF65-F5344CB8AC3E}">
        <p14:creationId xmlns:p14="http://schemas.microsoft.com/office/powerpoint/2010/main" val="39692801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4C9B48-D51D-B041-A7D5-F85BAEC8FC6B}" type="slidenum">
              <a:rPr lang="en-US" smtClean="0"/>
              <a:t>30</a:t>
            </a:fld>
            <a:endParaRPr lang="en-US"/>
          </a:p>
        </p:txBody>
      </p:sp>
    </p:spTree>
    <p:extLst>
      <p:ext uri="{BB962C8B-B14F-4D97-AF65-F5344CB8AC3E}">
        <p14:creationId xmlns:p14="http://schemas.microsoft.com/office/powerpoint/2010/main" val="38808207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sz="1600" dirty="0">
                <a:cs typeface="+mn-cs"/>
              </a:rPr>
              <a:t>Positive atmosphere</a:t>
            </a:r>
          </a:p>
          <a:p>
            <a:pPr lvl="1">
              <a:defRPr/>
            </a:pPr>
            <a:r>
              <a:rPr lang="en-US" sz="1800" dirty="0">
                <a:cs typeface="Times New Roman" charset="0"/>
              </a:rPr>
              <a:t>In order for a trainee to </a:t>
            </a:r>
            <a:r>
              <a:rPr lang="en-US" sz="1800" i="1" dirty="0">
                <a:cs typeface="Times New Roman" charset="0"/>
              </a:rPr>
              <a:t>perceive</a:t>
            </a:r>
            <a:r>
              <a:rPr lang="en-US" sz="1800" dirty="0">
                <a:cs typeface="Times New Roman" charset="0"/>
              </a:rPr>
              <a:t> an equal balance, they need to hear about five positive comments for each negative one.</a:t>
            </a:r>
            <a:endParaRPr lang="en-GB" dirty="0">
              <a:cs typeface="Times New Roman" charset="0"/>
            </a:endParaRPr>
          </a:p>
          <a:p>
            <a:pPr>
              <a:defRPr/>
            </a:pPr>
            <a:r>
              <a:rPr lang="en-US" dirty="0">
                <a:cs typeface="+mn-cs"/>
              </a:rPr>
              <a:t>Rewarding good </a:t>
            </a:r>
            <a:r>
              <a:rPr lang="en-US" dirty="0" err="1">
                <a:cs typeface="+mn-cs"/>
              </a:rPr>
              <a:t>behaviour</a:t>
            </a:r>
            <a:r>
              <a:rPr lang="en-US" dirty="0">
                <a:cs typeface="+mn-cs"/>
              </a:rPr>
              <a:t> is a very powerful tool.</a:t>
            </a:r>
          </a:p>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32</a:t>
            </a:fld>
            <a:endParaRPr lang="en-US"/>
          </a:p>
        </p:txBody>
      </p:sp>
    </p:spTree>
    <p:extLst>
      <p:ext uri="{BB962C8B-B14F-4D97-AF65-F5344CB8AC3E}">
        <p14:creationId xmlns:p14="http://schemas.microsoft.com/office/powerpoint/2010/main" val="2664300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a:cs typeface="+mn-cs"/>
              </a:rPr>
              <a:t>This is so different from the traditional medical model of teaching by humiliation that it needs to be emphasised.</a:t>
            </a:r>
          </a:p>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34</a:t>
            </a:fld>
            <a:endParaRPr lang="en-US"/>
          </a:p>
        </p:txBody>
      </p:sp>
    </p:spTree>
    <p:extLst>
      <p:ext uri="{BB962C8B-B14F-4D97-AF65-F5344CB8AC3E}">
        <p14:creationId xmlns:p14="http://schemas.microsoft.com/office/powerpoint/2010/main" val="3120394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3</a:t>
            </a:fld>
            <a:endParaRPr lang="en-US"/>
          </a:p>
        </p:txBody>
      </p:sp>
    </p:spTree>
    <p:extLst>
      <p:ext uri="{BB962C8B-B14F-4D97-AF65-F5344CB8AC3E}">
        <p14:creationId xmlns:p14="http://schemas.microsoft.com/office/powerpoint/2010/main" val="288183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4C9B48-D51D-B041-A7D5-F85BAEC8FC6B}" type="slidenum">
              <a:rPr lang="en-US" smtClean="0"/>
              <a:t>40</a:t>
            </a:fld>
            <a:endParaRPr lang="en-US"/>
          </a:p>
        </p:txBody>
      </p:sp>
    </p:spTree>
    <p:extLst>
      <p:ext uri="{BB962C8B-B14F-4D97-AF65-F5344CB8AC3E}">
        <p14:creationId xmlns:p14="http://schemas.microsoft.com/office/powerpoint/2010/main" val="15730473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4C9B48-D51D-B041-A7D5-F85BAEC8FC6B}" type="slidenum">
              <a:rPr lang="en-US" smtClean="0"/>
              <a:t>50</a:t>
            </a:fld>
            <a:endParaRPr lang="en-US"/>
          </a:p>
        </p:txBody>
      </p:sp>
    </p:spTree>
    <p:extLst>
      <p:ext uri="{BB962C8B-B14F-4D97-AF65-F5344CB8AC3E}">
        <p14:creationId xmlns:p14="http://schemas.microsoft.com/office/powerpoint/2010/main" val="37795941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defRPr/>
            </a:pPr>
            <a:r>
              <a:rPr lang="en-GB" sz="1600" dirty="0"/>
              <a:t>Large text </a:t>
            </a:r>
          </a:p>
          <a:p>
            <a:pPr lvl="2">
              <a:defRPr/>
            </a:pPr>
            <a:r>
              <a:rPr lang="en-GB" sz="1600" dirty="0"/>
              <a:t>Construction</a:t>
            </a:r>
          </a:p>
          <a:p>
            <a:pPr lvl="2">
              <a:defRPr/>
            </a:pPr>
            <a:r>
              <a:rPr lang="en-GB" sz="1600" dirty="0"/>
              <a:t>4 to 7 points per slide</a:t>
            </a:r>
            <a:endParaRPr lang="en-US" sz="1600" dirty="0"/>
          </a:p>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57</a:t>
            </a:fld>
            <a:endParaRPr lang="en-US"/>
          </a:p>
        </p:txBody>
      </p:sp>
    </p:spTree>
    <p:extLst>
      <p:ext uri="{BB962C8B-B14F-4D97-AF65-F5344CB8AC3E}">
        <p14:creationId xmlns:p14="http://schemas.microsoft.com/office/powerpoint/2010/main" val="24772323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4C9B48-D51D-B041-A7D5-F85BAEC8FC6B}" type="slidenum">
              <a:rPr lang="en-US" smtClean="0"/>
              <a:t>60</a:t>
            </a:fld>
            <a:endParaRPr lang="en-US"/>
          </a:p>
        </p:txBody>
      </p:sp>
    </p:spTree>
    <p:extLst>
      <p:ext uri="{BB962C8B-B14F-4D97-AF65-F5344CB8AC3E}">
        <p14:creationId xmlns:p14="http://schemas.microsoft.com/office/powerpoint/2010/main" val="24258546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dirty="0">
                <a:cs typeface="+mn-cs"/>
              </a:rPr>
              <a:t>Ideas you could introduce include:</a:t>
            </a:r>
          </a:p>
          <a:p>
            <a:pPr>
              <a:defRPr/>
            </a:pPr>
            <a:r>
              <a:rPr lang="en-GB" dirty="0">
                <a:cs typeface="+mn-cs"/>
              </a:rPr>
              <a:t>Discussion group - delivery</a:t>
            </a:r>
          </a:p>
          <a:p>
            <a:pPr>
              <a:defRPr/>
            </a:pPr>
            <a:r>
              <a:rPr lang="en-GB" sz="1600" dirty="0">
                <a:solidFill>
                  <a:schemeClr val="tx2"/>
                </a:solidFill>
                <a:cs typeface="+mn-cs"/>
              </a:rPr>
              <a:t>Problems</a:t>
            </a:r>
            <a:r>
              <a:rPr lang="en-GB" dirty="0">
                <a:cs typeface="+mn-cs"/>
              </a:rPr>
              <a:t> </a:t>
            </a:r>
          </a:p>
          <a:p>
            <a:pPr>
              <a:defRPr/>
            </a:pPr>
            <a:r>
              <a:rPr lang="en-GB" dirty="0">
                <a:cs typeface="+mn-cs"/>
              </a:rPr>
              <a:t>Talkers</a:t>
            </a:r>
          </a:p>
          <a:p>
            <a:pPr lvl="1">
              <a:defRPr/>
            </a:pPr>
            <a:r>
              <a:rPr lang="en-GB" dirty="0"/>
              <a:t>Enthusiastic, monopolise</a:t>
            </a:r>
          </a:p>
          <a:p>
            <a:pPr lvl="1">
              <a:defRPr/>
            </a:pPr>
            <a:r>
              <a:rPr lang="en-GB" dirty="0"/>
              <a:t>Summarise or get candidate to summarise then redirect</a:t>
            </a:r>
          </a:p>
          <a:p>
            <a:pPr lvl="1">
              <a:defRPr/>
            </a:pPr>
            <a:r>
              <a:rPr lang="en-GB" dirty="0"/>
              <a:t>Wait for breath, thank, rephrase, redirect</a:t>
            </a:r>
          </a:p>
          <a:p>
            <a:pPr>
              <a:defRPr/>
            </a:pPr>
            <a:r>
              <a:rPr lang="en-GB" dirty="0">
                <a:cs typeface="+mn-cs"/>
              </a:rPr>
              <a:t>Non-talkers</a:t>
            </a:r>
          </a:p>
          <a:p>
            <a:pPr lvl="1">
              <a:defRPr/>
            </a:pPr>
            <a:r>
              <a:rPr lang="en-GB" dirty="0"/>
              <a:t>Positive feedback</a:t>
            </a:r>
          </a:p>
          <a:p>
            <a:pPr lvl="1">
              <a:defRPr/>
            </a:pPr>
            <a:r>
              <a:rPr lang="en-GB" dirty="0"/>
              <a:t>Repeat of summarise contribution</a:t>
            </a:r>
          </a:p>
          <a:p>
            <a:pPr lvl="1">
              <a:defRPr/>
            </a:pPr>
            <a:r>
              <a:rPr lang="en-GB" dirty="0"/>
              <a:t>Place questions in context</a:t>
            </a:r>
          </a:p>
          <a:p>
            <a:pPr>
              <a:defRPr/>
            </a:pPr>
            <a:r>
              <a:rPr lang="en-GB" dirty="0">
                <a:cs typeface="+mn-cs"/>
              </a:rPr>
              <a:t>Destroyers</a:t>
            </a:r>
          </a:p>
          <a:p>
            <a:pPr lvl="1">
              <a:defRPr/>
            </a:pPr>
            <a:r>
              <a:rPr lang="en-GB" dirty="0"/>
              <a:t>Use peers </a:t>
            </a:r>
          </a:p>
          <a:p>
            <a:pPr lvl="1">
              <a:defRPr/>
            </a:pPr>
            <a:r>
              <a:rPr lang="en-GB" dirty="0"/>
              <a:t>Find out complaint</a:t>
            </a:r>
          </a:p>
          <a:p>
            <a:pPr>
              <a:defRPr/>
            </a:pPr>
            <a:r>
              <a:rPr lang="en-GB" dirty="0">
                <a:cs typeface="+mn-cs"/>
              </a:rPr>
              <a:t>Sleepers</a:t>
            </a:r>
          </a:p>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68</a:t>
            </a:fld>
            <a:endParaRPr lang="en-US"/>
          </a:p>
        </p:txBody>
      </p:sp>
    </p:spTree>
    <p:extLst>
      <p:ext uri="{BB962C8B-B14F-4D97-AF65-F5344CB8AC3E}">
        <p14:creationId xmlns:p14="http://schemas.microsoft.com/office/powerpoint/2010/main" val="28911380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4C9B48-D51D-B041-A7D5-F85BAEC8FC6B}" type="slidenum">
              <a:rPr lang="en-US" smtClean="0"/>
              <a:t>71</a:t>
            </a:fld>
            <a:endParaRPr lang="en-US"/>
          </a:p>
        </p:txBody>
      </p:sp>
    </p:spTree>
    <p:extLst>
      <p:ext uri="{BB962C8B-B14F-4D97-AF65-F5344CB8AC3E}">
        <p14:creationId xmlns:p14="http://schemas.microsoft.com/office/powerpoint/2010/main" val="42126041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Times New Roman" panose="02020603050405020304" pitchFamily="18" charset="0"/>
                <a:ea typeface="ＭＳ Ｐゴシック" panose="020B0600070205080204" pitchFamily="34" charset="-128"/>
              </a:rPr>
              <a:t>First demo normal speed to….</a:t>
            </a:r>
          </a:p>
          <a:p>
            <a:r>
              <a:rPr lang="en-GB" altLang="en-US" dirty="0">
                <a:latin typeface="Times New Roman" panose="02020603050405020304" pitchFamily="18" charset="0"/>
                <a:ea typeface="ＭＳ Ｐゴシック" panose="020B0600070205080204" pitchFamily="34" charset="-128"/>
              </a:rPr>
              <a:t>Then slow and explained</a:t>
            </a:r>
          </a:p>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75</a:t>
            </a:fld>
            <a:endParaRPr lang="en-US"/>
          </a:p>
        </p:txBody>
      </p:sp>
    </p:spTree>
    <p:extLst>
      <p:ext uri="{BB962C8B-B14F-4D97-AF65-F5344CB8AC3E}">
        <p14:creationId xmlns:p14="http://schemas.microsoft.com/office/powerpoint/2010/main" val="34644399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4C9B48-D51D-B041-A7D5-F85BAEC8FC6B}" type="slidenum">
              <a:rPr lang="en-US" smtClean="0"/>
              <a:t>78</a:t>
            </a:fld>
            <a:endParaRPr lang="en-US"/>
          </a:p>
        </p:txBody>
      </p:sp>
    </p:spTree>
    <p:extLst>
      <p:ext uri="{BB962C8B-B14F-4D97-AF65-F5344CB8AC3E}">
        <p14:creationId xmlns:p14="http://schemas.microsoft.com/office/powerpoint/2010/main" val="10456239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altLang="en-US" dirty="0">
                <a:latin typeface="Times New Roman" panose="02020603050405020304" pitchFamily="18" charset="0"/>
                <a:ea typeface="ＭＳ Ｐゴシック" panose="020B0600070205080204" pitchFamily="34" charset="-128"/>
              </a:rPr>
              <a:t>Though the use of pre-prepared and maybe made-up actors as victims is very effective, it can equally be very useful to make use of members of the group in this role.  In our experience it also enormously improves the group’s “ownership” of and involvement in the learning experience and their enjoyment, and is of course far less demanding of resources.</a:t>
            </a:r>
          </a:p>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80</a:t>
            </a:fld>
            <a:endParaRPr lang="en-US"/>
          </a:p>
        </p:txBody>
      </p:sp>
    </p:spTree>
    <p:extLst>
      <p:ext uri="{BB962C8B-B14F-4D97-AF65-F5344CB8AC3E}">
        <p14:creationId xmlns:p14="http://schemas.microsoft.com/office/powerpoint/2010/main" val="29660066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4C9B48-D51D-B041-A7D5-F85BAEC8FC6B}" type="slidenum">
              <a:rPr lang="en-US" smtClean="0"/>
              <a:t>85</a:t>
            </a:fld>
            <a:endParaRPr lang="en-US"/>
          </a:p>
        </p:txBody>
      </p:sp>
    </p:spTree>
    <p:extLst>
      <p:ext uri="{BB962C8B-B14F-4D97-AF65-F5344CB8AC3E}">
        <p14:creationId xmlns:p14="http://schemas.microsoft.com/office/powerpoint/2010/main" val="3850287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9169F8-6878-254F-9C10-EFCAF71FC2B9}" type="slidenum">
              <a:rPr lang="en-US" smtClean="0"/>
              <a:t>4</a:t>
            </a:fld>
            <a:endParaRPr lang="en-US"/>
          </a:p>
        </p:txBody>
      </p:sp>
    </p:spTree>
    <p:extLst>
      <p:ext uri="{BB962C8B-B14F-4D97-AF65-F5344CB8AC3E}">
        <p14:creationId xmlns:p14="http://schemas.microsoft.com/office/powerpoint/2010/main" val="17794231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4C9B48-D51D-B041-A7D5-F85BAEC8FC6B}" type="slidenum">
              <a:rPr lang="en-US" smtClean="0"/>
              <a:t>92</a:t>
            </a:fld>
            <a:endParaRPr lang="en-US"/>
          </a:p>
        </p:txBody>
      </p:sp>
    </p:spTree>
    <p:extLst>
      <p:ext uri="{BB962C8B-B14F-4D97-AF65-F5344CB8AC3E}">
        <p14:creationId xmlns:p14="http://schemas.microsoft.com/office/powerpoint/2010/main" val="31217836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94</a:t>
            </a:fld>
            <a:endParaRPr lang="en-US"/>
          </a:p>
        </p:txBody>
      </p:sp>
    </p:spTree>
    <p:extLst>
      <p:ext uri="{BB962C8B-B14F-4D97-AF65-F5344CB8AC3E}">
        <p14:creationId xmlns:p14="http://schemas.microsoft.com/office/powerpoint/2010/main" val="1024909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4C9B48-D51D-B041-A7D5-F85BAEC8FC6B}" type="slidenum">
              <a:rPr lang="en-US" smtClean="0"/>
              <a:t>5</a:t>
            </a:fld>
            <a:endParaRPr lang="en-US"/>
          </a:p>
        </p:txBody>
      </p:sp>
    </p:spTree>
    <p:extLst>
      <p:ext uri="{BB962C8B-B14F-4D97-AF65-F5344CB8AC3E}">
        <p14:creationId xmlns:p14="http://schemas.microsoft.com/office/powerpoint/2010/main" val="1503117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6</a:t>
            </a:fld>
            <a:endParaRPr lang="en-US"/>
          </a:p>
        </p:txBody>
      </p:sp>
    </p:spTree>
    <p:extLst>
      <p:ext uri="{BB962C8B-B14F-4D97-AF65-F5344CB8AC3E}">
        <p14:creationId xmlns:p14="http://schemas.microsoft.com/office/powerpoint/2010/main" val="9583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7</a:t>
            </a:fld>
            <a:endParaRPr lang="en-US"/>
          </a:p>
        </p:txBody>
      </p:sp>
    </p:spTree>
    <p:extLst>
      <p:ext uri="{BB962C8B-B14F-4D97-AF65-F5344CB8AC3E}">
        <p14:creationId xmlns:p14="http://schemas.microsoft.com/office/powerpoint/2010/main" val="3638543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8</a:t>
            </a:fld>
            <a:endParaRPr lang="en-US"/>
          </a:p>
        </p:txBody>
      </p:sp>
    </p:spTree>
    <p:extLst>
      <p:ext uri="{BB962C8B-B14F-4D97-AF65-F5344CB8AC3E}">
        <p14:creationId xmlns:p14="http://schemas.microsoft.com/office/powerpoint/2010/main" val="41778831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9169F8-6878-254F-9C10-EFCAF71FC2B9}" type="slidenum">
              <a:rPr lang="en-US" smtClean="0"/>
              <a:t>11</a:t>
            </a:fld>
            <a:endParaRPr lang="en-US"/>
          </a:p>
        </p:txBody>
      </p:sp>
    </p:spTree>
    <p:extLst>
      <p:ext uri="{BB962C8B-B14F-4D97-AF65-F5344CB8AC3E}">
        <p14:creationId xmlns:p14="http://schemas.microsoft.com/office/powerpoint/2010/main" val="1320622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4C9B48-D51D-B041-A7D5-F85BAEC8FC6B}" type="slidenum">
              <a:rPr lang="en-US" smtClean="0"/>
              <a:t>13</a:t>
            </a:fld>
            <a:endParaRPr lang="en-US"/>
          </a:p>
        </p:txBody>
      </p:sp>
    </p:spTree>
    <p:extLst>
      <p:ext uri="{BB962C8B-B14F-4D97-AF65-F5344CB8AC3E}">
        <p14:creationId xmlns:p14="http://schemas.microsoft.com/office/powerpoint/2010/main" val="4103322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B391BF0-A81F-4090-A3DB-58DC279AA7C3}" type="datetimeFigureOut">
              <a:rPr lang="en-US" smtClean="0"/>
              <a:t>11/15/18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2DAD9-A3A8-4DA5-A024-50CF2A46F1D9}" type="slidenum">
              <a:rPr lang="en-US" smtClean="0"/>
              <a:t>‹#›</a:t>
            </a:fld>
            <a:endParaRPr lang="en-US"/>
          </a:p>
        </p:txBody>
      </p:sp>
    </p:spTree>
    <p:extLst>
      <p:ext uri="{BB962C8B-B14F-4D97-AF65-F5344CB8AC3E}">
        <p14:creationId xmlns:p14="http://schemas.microsoft.com/office/powerpoint/2010/main" val="3665478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391BF0-A81F-4090-A3DB-58DC279AA7C3}" type="datetimeFigureOut">
              <a:rPr lang="en-US" smtClean="0"/>
              <a:t>11/15/18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2DAD9-A3A8-4DA5-A024-50CF2A46F1D9}" type="slidenum">
              <a:rPr lang="en-US" smtClean="0"/>
              <a:t>‹#›</a:t>
            </a:fld>
            <a:endParaRPr lang="en-US"/>
          </a:p>
        </p:txBody>
      </p:sp>
    </p:spTree>
    <p:extLst>
      <p:ext uri="{BB962C8B-B14F-4D97-AF65-F5344CB8AC3E}">
        <p14:creationId xmlns:p14="http://schemas.microsoft.com/office/powerpoint/2010/main" val="2565254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391BF0-A81F-4090-A3DB-58DC279AA7C3}" type="datetimeFigureOut">
              <a:rPr lang="en-US" smtClean="0"/>
              <a:t>11/15/18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2DAD9-A3A8-4DA5-A024-50CF2A46F1D9}" type="slidenum">
              <a:rPr lang="en-US" smtClean="0"/>
              <a:t>‹#›</a:t>
            </a:fld>
            <a:endParaRPr lang="en-US"/>
          </a:p>
        </p:txBody>
      </p:sp>
    </p:spTree>
    <p:extLst>
      <p:ext uri="{BB962C8B-B14F-4D97-AF65-F5344CB8AC3E}">
        <p14:creationId xmlns:p14="http://schemas.microsoft.com/office/powerpoint/2010/main" val="1763764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391BF0-A81F-4090-A3DB-58DC279AA7C3}" type="datetimeFigureOut">
              <a:rPr lang="en-US" smtClean="0"/>
              <a:t>11/15/18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2DAD9-A3A8-4DA5-A024-50CF2A46F1D9}" type="slidenum">
              <a:rPr lang="en-US" smtClean="0"/>
              <a:t>‹#›</a:t>
            </a:fld>
            <a:endParaRPr lang="en-US"/>
          </a:p>
        </p:txBody>
      </p:sp>
    </p:spTree>
    <p:extLst>
      <p:ext uri="{BB962C8B-B14F-4D97-AF65-F5344CB8AC3E}">
        <p14:creationId xmlns:p14="http://schemas.microsoft.com/office/powerpoint/2010/main" val="4054777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391BF0-A81F-4090-A3DB-58DC279AA7C3}" type="datetimeFigureOut">
              <a:rPr lang="en-US" smtClean="0"/>
              <a:t>11/15/18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2DAD9-A3A8-4DA5-A024-50CF2A46F1D9}" type="slidenum">
              <a:rPr lang="en-US" smtClean="0"/>
              <a:t>‹#›</a:t>
            </a:fld>
            <a:endParaRPr lang="en-US"/>
          </a:p>
        </p:txBody>
      </p:sp>
    </p:spTree>
    <p:extLst>
      <p:ext uri="{BB962C8B-B14F-4D97-AF65-F5344CB8AC3E}">
        <p14:creationId xmlns:p14="http://schemas.microsoft.com/office/powerpoint/2010/main" val="2884224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391BF0-A81F-4090-A3DB-58DC279AA7C3}" type="datetimeFigureOut">
              <a:rPr lang="en-US" smtClean="0"/>
              <a:t>11/15/18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2DAD9-A3A8-4DA5-A024-50CF2A46F1D9}" type="slidenum">
              <a:rPr lang="en-US" smtClean="0"/>
              <a:t>‹#›</a:t>
            </a:fld>
            <a:endParaRPr lang="en-US"/>
          </a:p>
        </p:txBody>
      </p:sp>
    </p:spTree>
    <p:extLst>
      <p:ext uri="{BB962C8B-B14F-4D97-AF65-F5344CB8AC3E}">
        <p14:creationId xmlns:p14="http://schemas.microsoft.com/office/powerpoint/2010/main" val="2487959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391BF0-A81F-4090-A3DB-58DC279AA7C3}" type="datetimeFigureOut">
              <a:rPr lang="en-US" smtClean="0"/>
              <a:t>11/15/18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D2DAD9-A3A8-4DA5-A024-50CF2A46F1D9}" type="slidenum">
              <a:rPr lang="en-US" smtClean="0"/>
              <a:t>‹#›</a:t>
            </a:fld>
            <a:endParaRPr lang="en-US"/>
          </a:p>
        </p:txBody>
      </p:sp>
    </p:spTree>
    <p:extLst>
      <p:ext uri="{BB962C8B-B14F-4D97-AF65-F5344CB8AC3E}">
        <p14:creationId xmlns:p14="http://schemas.microsoft.com/office/powerpoint/2010/main" val="652689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B391BF0-A81F-4090-A3DB-58DC279AA7C3}" type="datetimeFigureOut">
              <a:rPr lang="en-US" smtClean="0"/>
              <a:t>11/15/18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D2DAD9-A3A8-4DA5-A024-50CF2A46F1D9}" type="slidenum">
              <a:rPr lang="en-US" smtClean="0"/>
              <a:t>‹#›</a:t>
            </a:fld>
            <a:endParaRPr lang="en-US"/>
          </a:p>
        </p:txBody>
      </p:sp>
    </p:spTree>
    <p:extLst>
      <p:ext uri="{BB962C8B-B14F-4D97-AF65-F5344CB8AC3E}">
        <p14:creationId xmlns:p14="http://schemas.microsoft.com/office/powerpoint/2010/main" val="4054145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91BF0-A81F-4090-A3DB-58DC279AA7C3}" type="datetimeFigureOut">
              <a:rPr lang="en-US" smtClean="0"/>
              <a:t>11/15/18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D2DAD9-A3A8-4DA5-A024-50CF2A46F1D9}" type="slidenum">
              <a:rPr lang="en-US" smtClean="0"/>
              <a:t>‹#›</a:t>
            </a:fld>
            <a:endParaRPr lang="en-US"/>
          </a:p>
        </p:txBody>
      </p:sp>
    </p:spTree>
    <p:extLst>
      <p:ext uri="{BB962C8B-B14F-4D97-AF65-F5344CB8AC3E}">
        <p14:creationId xmlns:p14="http://schemas.microsoft.com/office/powerpoint/2010/main" val="1888941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391BF0-A81F-4090-A3DB-58DC279AA7C3}" type="datetimeFigureOut">
              <a:rPr lang="en-US" smtClean="0"/>
              <a:t>11/15/18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2DAD9-A3A8-4DA5-A024-50CF2A46F1D9}" type="slidenum">
              <a:rPr lang="en-US" smtClean="0"/>
              <a:t>‹#›</a:t>
            </a:fld>
            <a:endParaRPr lang="en-US"/>
          </a:p>
        </p:txBody>
      </p:sp>
    </p:spTree>
    <p:extLst>
      <p:ext uri="{BB962C8B-B14F-4D97-AF65-F5344CB8AC3E}">
        <p14:creationId xmlns:p14="http://schemas.microsoft.com/office/powerpoint/2010/main" val="62302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391BF0-A81F-4090-A3DB-58DC279AA7C3}" type="datetimeFigureOut">
              <a:rPr lang="en-US" smtClean="0"/>
              <a:t>11/15/18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2DAD9-A3A8-4DA5-A024-50CF2A46F1D9}" type="slidenum">
              <a:rPr lang="en-US" smtClean="0"/>
              <a:t>‹#›</a:t>
            </a:fld>
            <a:endParaRPr lang="en-US"/>
          </a:p>
        </p:txBody>
      </p:sp>
    </p:spTree>
    <p:extLst>
      <p:ext uri="{BB962C8B-B14F-4D97-AF65-F5344CB8AC3E}">
        <p14:creationId xmlns:p14="http://schemas.microsoft.com/office/powerpoint/2010/main" val="3265083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91BF0-A81F-4090-A3DB-58DC279AA7C3}" type="datetimeFigureOut">
              <a:rPr lang="en-US" smtClean="0"/>
              <a:t>11/15/18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D2DAD9-A3A8-4DA5-A024-50CF2A46F1D9}" type="slidenum">
              <a:rPr lang="en-US" smtClean="0"/>
              <a:t>‹#›</a:t>
            </a:fld>
            <a:endParaRPr lang="en-US"/>
          </a:p>
        </p:txBody>
      </p:sp>
    </p:spTree>
    <p:extLst>
      <p:ext uri="{BB962C8B-B14F-4D97-AF65-F5344CB8AC3E}">
        <p14:creationId xmlns:p14="http://schemas.microsoft.com/office/powerpoint/2010/main" val="3682594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gi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t="10000" r="-15000" b="23000"/>
          </a:stretch>
        </a:blipFill>
        <a:effectLst/>
      </p:bgPr>
    </p:bg>
    <p:spTree>
      <p:nvGrpSpPr>
        <p:cNvPr id="1" name=""/>
        <p:cNvGrpSpPr/>
        <p:nvPr/>
      </p:nvGrpSpPr>
      <p:grpSpPr>
        <a:xfrm>
          <a:off x="0" y="0"/>
          <a:ext cx="0" cy="0"/>
          <a:chOff x="0" y="0"/>
          <a:chExt cx="0" cy="0"/>
        </a:xfrm>
      </p:grpSpPr>
      <p:sp>
        <p:nvSpPr>
          <p:cNvPr id="7" name="Title 6"/>
          <p:cNvSpPr>
            <a:spLocks noGrp="1"/>
          </p:cNvSpPr>
          <p:nvPr>
            <p:ph type="ctrTitle"/>
          </p:nvPr>
        </p:nvSpPr>
        <p:spPr>
          <a:noFill/>
        </p:spPr>
        <p:txBody>
          <a:bodyPr/>
          <a:lstStyle/>
          <a:p>
            <a:r>
              <a:rPr lang="en-US" dirty="0">
                <a:solidFill>
                  <a:schemeClr val="bg1"/>
                </a:solidFill>
                <a:latin typeface="Georgia" panose="02040502050405020303" pitchFamily="18" charset="0"/>
              </a:rPr>
              <a:t>Instructor Course</a:t>
            </a:r>
          </a:p>
        </p:txBody>
      </p:sp>
      <p:sp>
        <p:nvSpPr>
          <p:cNvPr id="8" name="Subtitle 7"/>
          <p:cNvSpPr>
            <a:spLocks noGrp="1"/>
          </p:cNvSpPr>
          <p:nvPr>
            <p:ph type="subTitle" idx="1"/>
          </p:nvPr>
        </p:nvSpPr>
        <p:spPr/>
        <p:txBody>
          <a:bodyPr/>
          <a:lstStyle/>
          <a:p>
            <a:pPr lvl="0">
              <a:lnSpc>
                <a:spcPct val="115000"/>
              </a:lnSpc>
              <a:spcBef>
                <a:spcPts val="0"/>
              </a:spcBef>
              <a:buClr>
                <a:srgbClr val="000000"/>
              </a:buClr>
              <a:buSzPct val="45833"/>
            </a:pPr>
            <a:r>
              <a:rPr lang="en-US" dirty="0">
                <a:solidFill>
                  <a:schemeClr val="bg1"/>
                </a:solidFill>
                <a:latin typeface="Georgia"/>
                <a:ea typeface="Times New Roman"/>
                <a:cs typeface="Georgia"/>
                <a:sym typeface="Times New Roman"/>
              </a:rPr>
              <a:t>Kampala Advanced Trauma Care Course</a:t>
            </a:r>
          </a:p>
          <a:p>
            <a:pPr lvl="0">
              <a:lnSpc>
                <a:spcPct val="115000"/>
              </a:lnSpc>
              <a:spcBef>
                <a:spcPts val="0"/>
              </a:spcBef>
              <a:buClr>
                <a:srgbClr val="000000"/>
              </a:buClr>
              <a:buSzPct val="91666"/>
            </a:pPr>
            <a:r>
              <a:rPr lang="en-US" sz="1200" dirty="0">
                <a:solidFill>
                  <a:srgbClr val="FFFFFF"/>
                </a:solidFill>
                <a:latin typeface="Georgia"/>
                <a:ea typeface="Times New Roman"/>
                <a:cs typeface="Georgia"/>
                <a:sym typeface="Times New Roman"/>
              </a:rPr>
              <a:t> Last Edited November 2018</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10650" y="6245145"/>
            <a:ext cx="1872343" cy="484351"/>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2874" y="6071806"/>
            <a:ext cx="4295058" cy="402543"/>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84917" y="5458887"/>
            <a:ext cx="1075912" cy="1133294"/>
          </a:xfrm>
          <a:prstGeom prst="rect">
            <a:avLst/>
          </a:prstGeom>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34062" y="6071806"/>
            <a:ext cx="2601034" cy="492707"/>
          </a:xfrm>
          <a:prstGeom prst="rect">
            <a:avLst/>
          </a:prstGeom>
        </p:spPr>
      </p:pic>
      <p:pic>
        <p:nvPicPr>
          <p:cNvPr id="11" name="Picture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040981" y="5535651"/>
            <a:ext cx="1571429" cy="485714"/>
          </a:xfrm>
          <a:prstGeom prst="rect">
            <a:avLst/>
          </a:prstGeom>
        </p:spPr>
      </p:pic>
      <p:sp>
        <p:nvSpPr>
          <p:cNvPr id="2" name="TextBox 1"/>
          <p:cNvSpPr txBox="1"/>
          <p:nvPr/>
        </p:nvSpPr>
        <p:spPr>
          <a:xfrm>
            <a:off x="9486900" y="40767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112172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Instructors Should</a:t>
            </a:r>
          </a:p>
        </p:txBody>
      </p:sp>
      <p:sp>
        <p:nvSpPr>
          <p:cNvPr id="3" name="Content Placeholder 2"/>
          <p:cNvSpPr>
            <a:spLocks noGrp="1"/>
          </p:cNvSpPr>
          <p:nvPr>
            <p:ph idx="1"/>
          </p:nvPr>
        </p:nvSpPr>
        <p:spPr>
          <a:noFill/>
        </p:spPr>
        <p:txBody>
          <a:bodyPr>
            <a:normAutofit fontScale="92500" lnSpcReduction="20000"/>
          </a:bodyPr>
          <a:lstStyle/>
          <a:p>
            <a:r>
              <a:rPr lang="en-US" sz="3900" dirty="0">
                <a:latin typeface="Georgia"/>
                <a:cs typeface="Georgia"/>
              </a:rPr>
              <a:t>Adapt teaching material to local context</a:t>
            </a:r>
          </a:p>
          <a:p>
            <a:endParaRPr lang="en-US" sz="3900" dirty="0">
              <a:latin typeface="Georgia"/>
              <a:cs typeface="Georgia"/>
            </a:endParaRPr>
          </a:p>
          <a:p>
            <a:r>
              <a:rPr lang="en-US" sz="3900" dirty="0">
                <a:latin typeface="Georgia"/>
                <a:cs typeface="Georgia"/>
              </a:rPr>
              <a:t>Encourage local participation and learn from it</a:t>
            </a:r>
          </a:p>
          <a:p>
            <a:endParaRPr lang="en-US" sz="3900" dirty="0">
              <a:latin typeface="Georgia"/>
              <a:cs typeface="Georgia"/>
            </a:endParaRPr>
          </a:p>
          <a:p>
            <a:r>
              <a:rPr lang="en-US" sz="3900" dirty="0">
                <a:latin typeface="Georgia"/>
                <a:cs typeface="Georgia"/>
              </a:rPr>
              <a:t>Use the teaching material appropriate for the context</a:t>
            </a:r>
          </a:p>
          <a:p>
            <a:endParaRPr lang="en-US" sz="3900" dirty="0">
              <a:latin typeface="Georgia"/>
              <a:cs typeface="Georgia"/>
            </a:endParaRPr>
          </a:p>
          <a:p>
            <a:r>
              <a:rPr lang="en-US" sz="3900" dirty="0">
                <a:latin typeface="Georgia"/>
                <a:cs typeface="Georgia"/>
              </a:rPr>
              <a:t>Have and use teaching material in different ways</a:t>
            </a:r>
            <a:endParaRPr lang="en-US" dirty="0">
              <a:latin typeface="Georgia"/>
              <a:cs typeface="Georgia"/>
            </a:endParaRPr>
          </a:p>
        </p:txBody>
      </p:sp>
    </p:spTree>
    <p:extLst>
      <p:ext uri="{BB962C8B-B14F-4D97-AF65-F5344CB8AC3E}">
        <p14:creationId xmlns:p14="http://schemas.microsoft.com/office/powerpoint/2010/main" val="2711727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Training Cascade</a:t>
            </a:r>
          </a:p>
        </p:txBody>
      </p:sp>
      <p:sp>
        <p:nvSpPr>
          <p:cNvPr id="3" name="Content Placeholder 2"/>
          <p:cNvSpPr>
            <a:spLocks noGrp="1"/>
          </p:cNvSpPr>
          <p:nvPr>
            <p:ph idx="1"/>
          </p:nvPr>
        </p:nvSpPr>
        <p:spPr>
          <a:xfrm>
            <a:off x="838200" y="1931133"/>
            <a:ext cx="10515600" cy="4351338"/>
          </a:xfrm>
          <a:noFill/>
        </p:spPr>
        <p:txBody>
          <a:bodyPr/>
          <a:lstStyle/>
          <a:p>
            <a:r>
              <a:rPr lang="en-US" sz="3600" dirty="0">
                <a:latin typeface="Georgia"/>
                <a:cs typeface="Georgia"/>
              </a:rPr>
              <a:t>attend KATC course</a:t>
            </a:r>
          </a:p>
          <a:p>
            <a:r>
              <a:rPr lang="en-US" sz="3600" dirty="0">
                <a:latin typeface="Georgia"/>
                <a:cs typeface="Georgia"/>
              </a:rPr>
              <a:t>attend KATC instructor course</a:t>
            </a:r>
          </a:p>
          <a:p>
            <a:r>
              <a:rPr lang="en-US" sz="3600" dirty="0">
                <a:latin typeface="Georgia"/>
                <a:cs typeface="Georgia"/>
              </a:rPr>
              <a:t>instructs on a KATC course run by a trained coordinator</a:t>
            </a:r>
          </a:p>
          <a:p>
            <a:r>
              <a:rPr lang="en-US" sz="3600" dirty="0">
                <a:latin typeface="Georgia"/>
                <a:cs typeface="Georgia"/>
              </a:rPr>
              <a:t>cleared to run KATC courses &amp; Instructor courses as a trained coordinator</a:t>
            </a:r>
          </a:p>
          <a:p>
            <a:endParaRPr lang="en-US" dirty="0">
              <a:latin typeface="Georgia"/>
              <a:cs typeface="Georgia"/>
            </a:endParaRPr>
          </a:p>
        </p:txBody>
      </p:sp>
    </p:spTree>
    <p:extLst>
      <p:ext uri="{BB962C8B-B14F-4D97-AF65-F5344CB8AC3E}">
        <p14:creationId xmlns:p14="http://schemas.microsoft.com/office/powerpoint/2010/main" val="2711727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Summary</a:t>
            </a:r>
          </a:p>
        </p:txBody>
      </p:sp>
      <p:sp>
        <p:nvSpPr>
          <p:cNvPr id="3" name="Content Placeholder 2"/>
          <p:cNvSpPr>
            <a:spLocks noGrp="1"/>
          </p:cNvSpPr>
          <p:nvPr>
            <p:ph idx="1"/>
          </p:nvPr>
        </p:nvSpPr>
        <p:spPr>
          <a:noFill/>
        </p:spPr>
        <p:txBody>
          <a:bodyPr>
            <a:normAutofit/>
          </a:bodyPr>
          <a:lstStyle/>
          <a:p>
            <a:endParaRPr lang="en-US" sz="3600" dirty="0">
              <a:latin typeface="Georgia"/>
              <a:cs typeface="Georgia"/>
            </a:endParaRPr>
          </a:p>
          <a:p>
            <a:r>
              <a:rPr lang="en-US" sz="3600" dirty="0">
                <a:latin typeface="Georgia"/>
                <a:cs typeface="Georgia"/>
              </a:rPr>
              <a:t>Definition </a:t>
            </a:r>
          </a:p>
          <a:p>
            <a:endParaRPr lang="en-US" sz="3600" dirty="0">
              <a:latin typeface="Georgia"/>
              <a:cs typeface="Georgia"/>
            </a:endParaRPr>
          </a:p>
          <a:p>
            <a:r>
              <a:rPr lang="en-US" sz="3600" dirty="0">
                <a:latin typeface="Georgia"/>
                <a:cs typeface="Georgia"/>
              </a:rPr>
              <a:t>Apply to teaching</a:t>
            </a:r>
          </a:p>
        </p:txBody>
      </p:sp>
    </p:spTree>
    <p:extLst>
      <p:ext uri="{BB962C8B-B14F-4D97-AF65-F5344CB8AC3E}">
        <p14:creationId xmlns:p14="http://schemas.microsoft.com/office/powerpoint/2010/main" val="2711727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noFill/>
        </p:spPr>
        <p:txBody>
          <a:bodyPr>
            <a:normAutofit/>
          </a:bodyPr>
          <a:lstStyle/>
          <a:p>
            <a:r>
              <a:rPr lang="en-US" sz="6600" dirty="0">
                <a:solidFill>
                  <a:srgbClr val="FFFFFF"/>
                </a:solidFill>
                <a:latin typeface="Georgia"/>
                <a:cs typeface="Georgia"/>
              </a:rPr>
              <a:t>Initial Trauma Assessment </a:t>
            </a:r>
          </a:p>
        </p:txBody>
      </p:sp>
      <p:sp>
        <p:nvSpPr>
          <p:cNvPr id="8" name="Subtitle 7"/>
          <p:cNvSpPr>
            <a:spLocks noGrp="1"/>
          </p:cNvSpPr>
          <p:nvPr>
            <p:ph type="subTitle" idx="1"/>
          </p:nvPr>
        </p:nvSpPr>
        <p:spPr/>
        <p:txBody>
          <a:bodyPr>
            <a:noAutofit/>
          </a:bodyPr>
          <a:lstStyle/>
          <a:p>
            <a:pPr lvl="0">
              <a:lnSpc>
                <a:spcPct val="115000"/>
              </a:lnSpc>
              <a:spcBef>
                <a:spcPts val="0"/>
              </a:spcBef>
              <a:buClr>
                <a:srgbClr val="000000"/>
              </a:buClr>
              <a:buSzPct val="45833"/>
            </a:pPr>
            <a:r>
              <a:rPr lang="en-US" sz="2000" dirty="0">
                <a:solidFill>
                  <a:schemeClr val="bg1"/>
                </a:solidFill>
                <a:latin typeface="Georgia"/>
                <a:ea typeface="Times New Roman"/>
                <a:cs typeface="Georgia"/>
                <a:sym typeface="Times New Roman"/>
              </a:rPr>
              <a:t>Kampala Advanced Trauma Care Course</a:t>
            </a:r>
          </a:p>
          <a:p>
            <a:pPr lvl="0">
              <a:lnSpc>
                <a:spcPct val="115000"/>
              </a:lnSpc>
              <a:spcBef>
                <a:spcPts val="0"/>
              </a:spcBef>
              <a:buClr>
                <a:srgbClr val="000000"/>
              </a:buClr>
              <a:buSzPct val="91666"/>
            </a:pPr>
            <a:r>
              <a:rPr lang="en-US" sz="1100" dirty="0">
                <a:solidFill>
                  <a:schemeClr val="bg1"/>
                </a:solidFill>
                <a:latin typeface="Georgia"/>
                <a:ea typeface="Times New Roman"/>
                <a:cs typeface="Georgia"/>
                <a:sym typeface="Times New Roman"/>
              </a:rPr>
              <a:t> Last Edited August 2016 by Maija Cheung MD &amp; Michael DeWane MD</a:t>
            </a:r>
          </a:p>
        </p:txBody>
      </p:sp>
      <p:sp>
        <p:nvSpPr>
          <p:cNvPr id="9" name="Title 1"/>
          <p:cNvSpPr txBox="1">
            <a:spLocks/>
          </p:cNvSpPr>
          <p:nvPr/>
        </p:nvSpPr>
        <p:spPr>
          <a:xfrm>
            <a:off x="0" y="634933"/>
            <a:ext cx="12192000" cy="5656678"/>
          </a:xfrm>
          <a:prstGeom prst="rect">
            <a:avLst/>
          </a:prstGeom>
          <a:blipFill>
            <a:blip r:embed="rId3"/>
            <a:stretch>
              <a:fillRect/>
            </a:stretch>
          </a:blip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srgbClr val="FFFFFF"/>
              </a:solidFill>
              <a:latin typeface="Georgia"/>
              <a:cs typeface="Georgia"/>
            </a:endParaRPr>
          </a:p>
        </p:txBody>
      </p:sp>
      <p:sp>
        <p:nvSpPr>
          <p:cNvPr id="2" name="TextBox 1"/>
          <p:cNvSpPr txBox="1"/>
          <p:nvPr/>
        </p:nvSpPr>
        <p:spPr>
          <a:xfrm>
            <a:off x="2926680" y="2725042"/>
            <a:ext cx="6869952" cy="1107996"/>
          </a:xfrm>
          <a:prstGeom prst="rect">
            <a:avLst/>
          </a:prstGeom>
          <a:noFill/>
        </p:spPr>
        <p:txBody>
          <a:bodyPr wrap="square" rtlCol="0">
            <a:spAutoFit/>
          </a:bodyPr>
          <a:lstStyle/>
          <a:p>
            <a:pPr algn="ctr"/>
            <a:r>
              <a:rPr lang="en-US" sz="6600" dirty="0">
                <a:solidFill>
                  <a:schemeClr val="bg1"/>
                </a:solidFill>
                <a:latin typeface="Georgia"/>
                <a:cs typeface="Georgia"/>
              </a:rPr>
              <a:t>Adult Learning</a:t>
            </a:r>
          </a:p>
        </p:txBody>
      </p:sp>
    </p:spTree>
    <p:extLst>
      <p:ext uri="{BB962C8B-B14F-4D97-AF65-F5344CB8AC3E}">
        <p14:creationId xmlns:p14="http://schemas.microsoft.com/office/powerpoint/2010/main" val="852532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Aim</a:t>
            </a:r>
          </a:p>
        </p:txBody>
      </p:sp>
      <p:sp>
        <p:nvSpPr>
          <p:cNvPr id="3" name="Content Placeholder 2"/>
          <p:cNvSpPr>
            <a:spLocks noGrp="1"/>
          </p:cNvSpPr>
          <p:nvPr>
            <p:ph idx="1"/>
          </p:nvPr>
        </p:nvSpPr>
        <p:spPr>
          <a:noFill/>
        </p:spPr>
        <p:txBody>
          <a:bodyPr anchor="ctr">
            <a:normAutofit/>
          </a:bodyPr>
          <a:lstStyle/>
          <a:p>
            <a:pPr marL="0" indent="0" algn="ctr">
              <a:buNone/>
            </a:pPr>
            <a:r>
              <a:rPr lang="en-US" sz="3600" dirty="0">
                <a:latin typeface="Georgia"/>
                <a:cs typeface="Georgia"/>
              </a:rPr>
              <a:t>To understand how adults learn</a:t>
            </a:r>
          </a:p>
        </p:txBody>
      </p:sp>
    </p:spTree>
    <p:extLst>
      <p:ext uri="{BB962C8B-B14F-4D97-AF65-F5344CB8AC3E}">
        <p14:creationId xmlns:p14="http://schemas.microsoft.com/office/powerpoint/2010/main" val="2711727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How Adults Learn</a:t>
            </a:r>
          </a:p>
        </p:txBody>
      </p:sp>
      <p:sp>
        <p:nvSpPr>
          <p:cNvPr id="3" name="Content Placeholder 2"/>
          <p:cNvSpPr>
            <a:spLocks noGrp="1"/>
          </p:cNvSpPr>
          <p:nvPr>
            <p:ph idx="1"/>
          </p:nvPr>
        </p:nvSpPr>
        <p:spPr>
          <a:noFill/>
        </p:spPr>
        <p:txBody>
          <a:bodyPr/>
          <a:lstStyle/>
          <a:p>
            <a:r>
              <a:rPr lang="en-US" sz="3600" dirty="0">
                <a:latin typeface="Georgia"/>
                <a:cs typeface="Georgia"/>
              </a:rPr>
              <a:t>Definition</a:t>
            </a:r>
          </a:p>
          <a:p>
            <a:endParaRPr lang="en-US" sz="3600" dirty="0">
              <a:latin typeface="Georgia"/>
              <a:cs typeface="Georgia"/>
            </a:endParaRPr>
          </a:p>
          <a:p>
            <a:r>
              <a:rPr lang="en-US" sz="3600" dirty="0">
                <a:latin typeface="Georgia"/>
                <a:cs typeface="Georgia"/>
              </a:rPr>
              <a:t>Learning</a:t>
            </a:r>
          </a:p>
          <a:p>
            <a:endParaRPr lang="en-US" sz="3600" dirty="0">
              <a:latin typeface="Georgia"/>
              <a:cs typeface="Georgia"/>
            </a:endParaRPr>
          </a:p>
          <a:p>
            <a:r>
              <a:rPr lang="en-US" sz="3600" dirty="0">
                <a:latin typeface="Georgia"/>
                <a:cs typeface="Georgia"/>
              </a:rPr>
              <a:t>Motivation</a:t>
            </a:r>
          </a:p>
          <a:p>
            <a:endParaRPr lang="en-US" sz="3600" dirty="0">
              <a:latin typeface="Georgia"/>
              <a:cs typeface="Georgia"/>
            </a:endParaRPr>
          </a:p>
          <a:p>
            <a:r>
              <a:rPr lang="en-US" sz="3600" dirty="0">
                <a:latin typeface="Georgia"/>
                <a:cs typeface="Georgia"/>
              </a:rPr>
              <a:t>Barriers to learning</a:t>
            </a:r>
          </a:p>
          <a:p>
            <a:endParaRPr lang="en-US" dirty="0">
              <a:latin typeface="Georgia"/>
              <a:cs typeface="Georgia"/>
            </a:endParaRPr>
          </a:p>
        </p:txBody>
      </p:sp>
    </p:spTree>
    <p:extLst>
      <p:ext uri="{BB962C8B-B14F-4D97-AF65-F5344CB8AC3E}">
        <p14:creationId xmlns:p14="http://schemas.microsoft.com/office/powerpoint/2010/main" val="2711727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What is Learning?</a:t>
            </a:r>
          </a:p>
        </p:txBody>
      </p:sp>
      <p:sp>
        <p:nvSpPr>
          <p:cNvPr id="3" name="Content Placeholder 2"/>
          <p:cNvSpPr>
            <a:spLocks noGrp="1"/>
          </p:cNvSpPr>
          <p:nvPr>
            <p:ph idx="1"/>
          </p:nvPr>
        </p:nvSpPr>
        <p:spPr>
          <a:noFill/>
        </p:spPr>
        <p:txBody>
          <a:bodyPr/>
          <a:lstStyle/>
          <a:p>
            <a:pPr>
              <a:buFont typeface="Times" pitchFamily="2" charset="0"/>
              <a:buNone/>
            </a:pPr>
            <a:r>
              <a:rPr lang="en-GB" altLang="en-US" sz="3600" dirty="0">
                <a:latin typeface="Georgia" panose="02040502050405020303" pitchFamily="18" charset="0"/>
                <a:ea typeface="ＭＳ Ｐゴシック" panose="020B0600070205080204" pitchFamily="34" charset="-128"/>
              </a:rPr>
              <a:t>Learning </a:t>
            </a:r>
          </a:p>
          <a:p>
            <a:r>
              <a:rPr lang="en-GB" altLang="en-US" sz="3600" dirty="0">
                <a:latin typeface="Georgia" panose="02040502050405020303" pitchFamily="18" charset="0"/>
                <a:ea typeface="ＭＳ Ｐゴシック" panose="020B0600070205080204" pitchFamily="34" charset="-128"/>
              </a:rPr>
              <a:t>“a change in behaviour resulting from experience”</a:t>
            </a:r>
          </a:p>
          <a:p>
            <a:pPr>
              <a:buFont typeface="Times" pitchFamily="2" charset="0"/>
              <a:buNone/>
            </a:pPr>
            <a:endParaRPr lang="en-GB" altLang="en-US" sz="3600" dirty="0">
              <a:latin typeface="Georgia" panose="02040502050405020303" pitchFamily="18" charset="0"/>
              <a:ea typeface="ＭＳ Ｐゴシック" panose="020B0600070205080204" pitchFamily="34" charset="-128"/>
            </a:endParaRPr>
          </a:p>
          <a:p>
            <a:pPr>
              <a:buFont typeface="Times" pitchFamily="2" charset="0"/>
              <a:buNone/>
            </a:pPr>
            <a:r>
              <a:rPr lang="en-GB" altLang="en-US" sz="3600" dirty="0">
                <a:latin typeface="Georgia" panose="02040502050405020303" pitchFamily="18" charset="0"/>
                <a:ea typeface="ＭＳ Ｐゴシック" panose="020B0600070205080204" pitchFamily="34" charset="-128"/>
              </a:rPr>
              <a:t>Teaching</a:t>
            </a:r>
          </a:p>
          <a:p>
            <a:r>
              <a:rPr lang="en-GB" altLang="en-US" sz="3600" dirty="0">
                <a:latin typeface="Georgia" panose="02040502050405020303" pitchFamily="18" charset="0"/>
                <a:ea typeface="ＭＳ Ｐゴシック" panose="020B0600070205080204" pitchFamily="34" charset="-128"/>
              </a:rPr>
              <a:t>“a planned experience causing a change in behaviour”</a:t>
            </a:r>
          </a:p>
          <a:p>
            <a:endParaRPr lang="en-US" dirty="0">
              <a:latin typeface="Georgia"/>
              <a:cs typeface="Georgia"/>
            </a:endParaRPr>
          </a:p>
        </p:txBody>
      </p:sp>
    </p:spTree>
    <p:extLst>
      <p:ext uri="{BB962C8B-B14F-4D97-AF65-F5344CB8AC3E}">
        <p14:creationId xmlns:p14="http://schemas.microsoft.com/office/powerpoint/2010/main" val="2711727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Cycle of Learning</a:t>
            </a:r>
          </a:p>
        </p:txBody>
      </p:sp>
      <p:sp>
        <p:nvSpPr>
          <p:cNvPr id="27" name="Text Box 3">
            <a:extLst>
              <a:ext uri="{FF2B5EF4-FFF2-40B4-BE49-F238E27FC236}">
                <a16:creationId xmlns:a16="http://schemas.microsoft.com/office/drawing/2014/main" id="{128B2878-EC75-C645-AADB-54BAC2AFD8F2}"/>
              </a:ext>
            </a:extLst>
          </p:cNvPr>
          <p:cNvSpPr txBox="1">
            <a:spLocks noChangeArrowheads="1"/>
          </p:cNvSpPr>
          <p:nvPr/>
        </p:nvSpPr>
        <p:spPr bwMode="auto">
          <a:xfrm>
            <a:off x="5455023" y="2191870"/>
            <a:ext cx="1489075"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defRPr/>
            </a:pPr>
            <a:r>
              <a:rPr lang="en-GB" sz="4000" dirty="0">
                <a:latin typeface="Georgia" panose="02040502050405020303" pitchFamily="18" charset="0"/>
              </a:rPr>
              <a:t>Do</a:t>
            </a:r>
            <a:endParaRPr lang="en-GB" dirty="0">
              <a:latin typeface="Georgia" panose="02040502050405020303" pitchFamily="18" charset="0"/>
            </a:endParaRPr>
          </a:p>
        </p:txBody>
      </p:sp>
      <p:sp>
        <p:nvSpPr>
          <p:cNvPr id="28" name="Text Box 4">
            <a:extLst>
              <a:ext uri="{FF2B5EF4-FFF2-40B4-BE49-F238E27FC236}">
                <a16:creationId xmlns:a16="http://schemas.microsoft.com/office/drawing/2014/main" id="{77215BBE-5DF2-EE4B-BE8E-0DD312B37BE4}"/>
              </a:ext>
            </a:extLst>
          </p:cNvPr>
          <p:cNvSpPr txBox="1">
            <a:spLocks noChangeArrowheads="1"/>
          </p:cNvSpPr>
          <p:nvPr/>
        </p:nvSpPr>
        <p:spPr bwMode="auto">
          <a:xfrm>
            <a:off x="8179762" y="3639670"/>
            <a:ext cx="1322798" cy="7078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defRPr/>
            </a:pPr>
            <a:r>
              <a:rPr lang="en-GB" sz="4000" dirty="0">
                <a:latin typeface="Georgia" panose="02040502050405020303" pitchFamily="18" charset="0"/>
              </a:rPr>
              <a:t>Look</a:t>
            </a:r>
            <a:endParaRPr lang="en-GB" dirty="0">
              <a:latin typeface="Georgia" panose="02040502050405020303" pitchFamily="18" charset="0"/>
            </a:endParaRPr>
          </a:p>
        </p:txBody>
      </p:sp>
      <p:sp>
        <p:nvSpPr>
          <p:cNvPr id="29" name="Text Box 5">
            <a:extLst>
              <a:ext uri="{FF2B5EF4-FFF2-40B4-BE49-F238E27FC236}">
                <a16:creationId xmlns:a16="http://schemas.microsoft.com/office/drawing/2014/main" id="{395880F6-086C-9741-AF84-CA1C7DB1010A}"/>
              </a:ext>
            </a:extLst>
          </p:cNvPr>
          <p:cNvSpPr txBox="1">
            <a:spLocks noChangeArrowheads="1"/>
          </p:cNvSpPr>
          <p:nvPr/>
        </p:nvSpPr>
        <p:spPr bwMode="auto">
          <a:xfrm>
            <a:off x="5404613" y="5392270"/>
            <a:ext cx="1527983" cy="7078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defRPr/>
            </a:pPr>
            <a:r>
              <a:rPr lang="en-GB" sz="4000">
                <a:latin typeface="Georgia" panose="02040502050405020303" pitchFamily="18" charset="0"/>
              </a:rPr>
              <a:t>Think</a:t>
            </a:r>
            <a:endParaRPr lang="en-GB">
              <a:latin typeface="Georgia" panose="02040502050405020303" pitchFamily="18" charset="0"/>
            </a:endParaRPr>
          </a:p>
        </p:txBody>
      </p:sp>
      <p:sp>
        <p:nvSpPr>
          <p:cNvPr id="30" name="Text Box 6">
            <a:extLst>
              <a:ext uri="{FF2B5EF4-FFF2-40B4-BE49-F238E27FC236}">
                <a16:creationId xmlns:a16="http://schemas.microsoft.com/office/drawing/2014/main" id="{A5AE10AD-06AA-BC46-AB79-7EA599876814}"/>
              </a:ext>
            </a:extLst>
          </p:cNvPr>
          <p:cNvSpPr txBox="1">
            <a:spLocks noChangeArrowheads="1"/>
          </p:cNvSpPr>
          <p:nvPr/>
        </p:nvSpPr>
        <p:spPr bwMode="auto">
          <a:xfrm>
            <a:off x="2523969" y="3639670"/>
            <a:ext cx="1882246" cy="7078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defRPr/>
            </a:pPr>
            <a:r>
              <a:rPr lang="en-GB" sz="4000" dirty="0">
                <a:latin typeface="Georgia" panose="02040502050405020303" pitchFamily="18" charset="0"/>
              </a:rPr>
              <a:t>Change</a:t>
            </a:r>
          </a:p>
        </p:txBody>
      </p:sp>
      <p:cxnSp>
        <p:nvCxnSpPr>
          <p:cNvPr id="31" name="AutoShape 24">
            <a:extLst>
              <a:ext uri="{FF2B5EF4-FFF2-40B4-BE49-F238E27FC236}">
                <a16:creationId xmlns:a16="http://schemas.microsoft.com/office/drawing/2014/main" id="{FA9BD39F-5CB4-C248-B8C7-DE5B7DA6E08D}"/>
              </a:ext>
            </a:extLst>
          </p:cNvPr>
          <p:cNvCxnSpPr>
            <a:cxnSpLocks noChangeShapeType="1"/>
          </p:cNvCxnSpPr>
          <p:nvPr/>
        </p:nvCxnSpPr>
        <p:spPr bwMode="auto">
          <a:xfrm flipV="1">
            <a:off x="3854823" y="2572870"/>
            <a:ext cx="1219200" cy="838200"/>
          </a:xfrm>
          <a:prstGeom prst="straightConnector1">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2" name="AutoShape 25">
            <a:extLst>
              <a:ext uri="{FF2B5EF4-FFF2-40B4-BE49-F238E27FC236}">
                <a16:creationId xmlns:a16="http://schemas.microsoft.com/office/drawing/2014/main" id="{2DDA3332-D617-7C40-B687-6000DC610BD1}"/>
              </a:ext>
            </a:extLst>
          </p:cNvPr>
          <p:cNvCxnSpPr>
            <a:cxnSpLocks noChangeShapeType="1"/>
          </p:cNvCxnSpPr>
          <p:nvPr/>
        </p:nvCxnSpPr>
        <p:spPr bwMode="auto">
          <a:xfrm>
            <a:off x="7131423" y="2572870"/>
            <a:ext cx="1524000" cy="914400"/>
          </a:xfrm>
          <a:prstGeom prst="straightConnector1">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3" name="AutoShape 26">
            <a:extLst>
              <a:ext uri="{FF2B5EF4-FFF2-40B4-BE49-F238E27FC236}">
                <a16:creationId xmlns:a16="http://schemas.microsoft.com/office/drawing/2014/main" id="{E0F26C48-E86B-D546-90BE-A51AD9383964}"/>
              </a:ext>
            </a:extLst>
          </p:cNvPr>
          <p:cNvCxnSpPr>
            <a:cxnSpLocks noChangeShapeType="1"/>
          </p:cNvCxnSpPr>
          <p:nvPr/>
        </p:nvCxnSpPr>
        <p:spPr bwMode="auto">
          <a:xfrm flipH="1">
            <a:off x="7360023" y="4706470"/>
            <a:ext cx="1447800" cy="914400"/>
          </a:xfrm>
          <a:prstGeom prst="straightConnector1">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4" name="AutoShape 27">
            <a:extLst>
              <a:ext uri="{FF2B5EF4-FFF2-40B4-BE49-F238E27FC236}">
                <a16:creationId xmlns:a16="http://schemas.microsoft.com/office/drawing/2014/main" id="{C48A0B16-6B33-6248-A8DD-22B97847BEE1}"/>
              </a:ext>
            </a:extLst>
          </p:cNvPr>
          <p:cNvCxnSpPr>
            <a:cxnSpLocks noChangeShapeType="1"/>
          </p:cNvCxnSpPr>
          <p:nvPr/>
        </p:nvCxnSpPr>
        <p:spPr bwMode="auto">
          <a:xfrm flipH="1" flipV="1">
            <a:off x="3854823" y="4630270"/>
            <a:ext cx="1143000" cy="914400"/>
          </a:xfrm>
          <a:prstGeom prst="straightConnector1">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1502843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Types of Learning</a:t>
            </a:r>
          </a:p>
        </p:txBody>
      </p:sp>
      <p:sp>
        <p:nvSpPr>
          <p:cNvPr id="3" name="Content Placeholder 2"/>
          <p:cNvSpPr>
            <a:spLocks noGrp="1"/>
          </p:cNvSpPr>
          <p:nvPr>
            <p:ph idx="1"/>
          </p:nvPr>
        </p:nvSpPr>
        <p:spPr>
          <a:noFill/>
        </p:spPr>
        <p:txBody>
          <a:bodyPr>
            <a:normAutofit lnSpcReduction="10000"/>
          </a:bodyPr>
          <a:lstStyle/>
          <a:p>
            <a:pPr lvl="1">
              <a:buFont typeface="Times" charset="0"/>
              <a:buChar char="•"/>
              <a:defRPr/>
            </a:pPr>
            <a:r>
              <a:rPr lang="en-GB" sz="3600" dirty="0">
                <a:latin typeface="Georgia" panose="02040502050405020303" pitchFamily="18" charset="0"/>
              </a:rPr>
              <a:t>Knowledge</a:t>
            </a:r>
          </a:p>
          <a:p>
            <a:pPr lvl="2">
              <a:buNone/>
              <a:defRPr/>
            </a:pPr>
            <a:r>
              <a:rPr lang="en-GB" sz="3600" dirty="0">
                <a:latin typeface="Georgia" panose="02040502050405020303" pitchFamily="18" charset="0"/>
              </a:rPr>
              <a:t>Course content</a:t>
            </a:r>
          </a:p>
          <a:p>
            <a:pPr lvl="2">
              <a:buNone/>
              <a:defRPr/>
            </a:pPr>
            <a:endParaRPr lang="en-GB" sz="3600" dirty="0">
              <a:latin typeface="Georgia" panose="02040502050405020303" pitchFamily="18" charset="0"/>
            </a:endParaRPr>
          </a:p>
          <a:p>
            <a:pPr lvl="1">
              <a:buFont typeface="Times" charset="0"/>
              <a:buChar char="•"/>
              <a:defRPr/>
            </a:pPr>
            <a:r>
              <a:rPr lang="en-GB" sz="3600" dirty="0">
                <a:latin typeface="Georgia" panose="02040502050405020303" pitchFamily="18" charset="0"/>
              </a:rPr>
              <a:t>Skills</a:t>
            </a:r>
          </a:p>
          <a:p>
            <a:pPr lvl="2">
              <a:buNone/>
              <a:defRPr/>
            </a:pPr>
            <a:r>
              <a:rPr lang="en-GB" sz="3600" dirty="0">
                <a:latin typeface="Georgia" panose="02040502050405020303" pitchFamily="18" charset="0"/>
              </a:rPr>
              <a:t>Teaching skills</a:t>
            </a:r>
          </a:p>
          <a:p>
            <a:pPr lvl="2">
              <a:buNone/>
              <a:defRPr/>
            </a:pPr>
            <a:endParaRPr lang="en-GB" sz="3600" dirty="0">
              <a:latin typeface="Georgia" panose="02040502050405020303" pitchFamily="18" charset="0"/>
            </a:endParaRPr>
          </a:p>
          <a:p>
            <a:pPr lvl="1">
              <a:buFont typeface="Times" charset="0"/>
              <a:buChar char="•"/>
              <a:defRPr/>
            </a:pPr>
            <a:r>
              <a:rPr lang="en-GB" sz="3600" dirty="0">
                <a:latin typeface="Georgia" panose="02040502050405020303" pitchFamily="18" charset="0"/>
              </a:rPr>
              <a:t>Attitudes </a:t>
            </a:r>
          </a:p>
          <a:p>
            <a:pPr lvl="2">
              <a:buNone/>
              <a:defRPr/>
            </a:pPr>
            <a:r>
              <a:rPr lang="en-GB" sz="3600" dirty="0">
                <a:latin typeface="Georgia" panose="02040502050405020303" pitchFamily="18" charset="0"/>
              </a:rPr>
              <a:t>Commitment to PTC concept</a:t>
            </a:r>
          </a:p>
          <a:p>
            <a:endParaRPr lang="en-US" dirty="0">
              <a:latin typeface="Georgia"/>
              <a:cs typeface="Georgia"/>
            </a:endParaRPr>
          </a:p>
        </p:txBody>
      </p:sp>
    </p:spTree>
    <p:extLst>
      <p:ext uri="{BB962C8B-B14F-4D97-AF65-F5344CB8AC3E}">
        <p14:creationId xmlns:p14="http://schemas.microsoft.com/office/powerpoint/2010/main" val="2226192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Adult Learners</a:t>
            </a:r>
          </a:p>
        </p:txBody>
      </p:sp>
      <p:sp>
        <p:nvSpPr>
          <p:cNvPr id="3" name="Content Placeholder 2"/>
          <p:cNvSpPr>
            <a:spLocks noGrp="1"/>
          </p:cNvSpPr>
          <p:nvPr>
            <p:ph idx="1"/>
          </p:nvPr>
        </p:nvSpPr>
        <p:spPr>
          <a:noFill/>
        </p:spPr>
        <p:txBody>
          <a:bodyPr/>
          <a:lstStyle/>
          <a:p>
            <a:pPr>
              <a:buFont typeface="Times" charset="0"/>
              <a:buChar char="•"/>
              <a:defRPr/>
            </a:pPr>
            <a:r>
              <a:rPr lang="en-GB" sz="4000" dirty="0">
                <a:latin typeface="Georgia" panose="02040502050405020303" pitchFamily="18" charset="0"/>
              </a:rPr>
              <a:t>Adults learn best when </a:t>
            </a:r>
          </a:p>
          <a:p>
            <a:pPr lvl="1">
              <a:buFont typeface="Times" charset="0"/>
              <a:buChar char="•"/>
              <a:defRPr/>
            </a:pPr>
            <a:r>
              <a:rPr lang="en-GB" sz="4000" dirty="0">
                <a:latin typeface="Georgia" panose="02040502050405020303" pitchFamily="18" charset="0"/>
              </a:rPr>
              <a:t>Motivated</a:t>
            </a:r>
          </a:p>
          <a:p>
            <a:pPr lvl="1">
              <a:buFont typeface="Times" charset="0"/>
              <a:buChar char="•"/>
              <a:defRPr/>
            </a:pPr>
            <a:r>
              <a:rPr lang="en-GB" sz="4000" dirty="0">
                <a:latin typeface="Georgia" panose="02040502050405020303" pitchFamily="18" charset="0"/>
              </a:rPr>
              <a:t>Information relevant to learner</a:t>
            </a:r>
          </a:p>
          <a:p>
            <a:pPr lvl="1">
              <a:buFont typeface="Times" charset="0"/>
              <a:buChar char="•"/>
              <a:defRPr/>
            </a:pPr>
            <a:r>
              <a:rPr lang="en-GB" sz="4000" dirty="0">
                <a:latin typeface="Georgia" panose="02040502050405020303" pitchFamily="18" charset="0"/>
              </a:rPr>
              <a:t>Learner is actively involved</a:t>
            </a:r>
          </a:p>
          <a:p>
            <a:pPr lvl="1">
              <a:buFont typeface="Times" charset="0"/>
              <a:buChar char="•"/>
              <a:defRPr/>
            </a:pPr>
            <a:r>
              <a:rPr lang="en-GB" sz="4000" dirty="0">
                <a:latin typeface="Georgia" panose="02040502050405020303" pitchFamily="18" charset="0"/>
              </a:rPr>
              <a:t>Aims defined</a:t>
            </a:r>
          </a:p>
          <a:p>
            <a:pPr lvl="1">
              <a:buFont typeface="Times" charset="0"/>
              <a:buChar char="•"/>
              <a:defRPr/>
            </a:pPr>
            <a:r>
              <a:rPr lang="en-GB" sz="4000" dirty="0">
                <a:latin typeface="Georgia" panose="02040502050405020303" pitchFamily="18" charset="0"/>
              </a:rPr>
              <a:t>Positive feedback given</a:t>
            </a:r>
            <a:endParaRPr lang="en-GB" sz="3200"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595450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noFill/>
        </p:spPr>
        <p:txBody>
          <a:bodyPr>
            <a:normAutofit/>
          </a:bodyPr>
          <a:lstStyle/>
          <a:p>
            <a:r>
              <a:rPr lang="en-US" sz="6600" dirty="0">
                <a:solidFill>
                  <a:srgbClr val="FFFFFF"/>
                </a:solidFill>
                <a:latin typeface="Georgia"/>
                <a:cs typeface="Georgia"/>
              </a:rPr>
              <a:t>Initial Trauma Assessment </a:t>
            </a:r>
          </a:p>
        </p:txBody>
      </p:sp>
      <p:sp>
        <p:nvSpPr>
          <p:cNvPr id="8" name="Subtitle 7"/>
          <p:cNvSpPr>
            <a:spLocks noGrp="1"/>
          </p:cNvSpPr>
          <p:nvPr>
            <p:ph type="subTitle" idx="1"/>
          </p:nvPr>
        </p:nvSpPr>
        <p:spPr/>
        <p:txBody>
          <a:bodyPr>
            <a:noAutofit/>
          </a:bodyPr>
          <a:lstStyle/>
          <a:p>
            <a:pPr lvl="0">
              <a:lnSpc>
                <a:spcPct val="115000"/>
              </a:lnSpc>
              <a:spcBef>
                <a:spcPts val="0"/>
              </a:spcBef>
              <a:buClr>
                <a:srgbClr val="000000"/>
              </a:buClr>
              <a:buSzPct val="45833"/>
            </a:pPr>
            <a:r>
              <a:rPr lang="en-US" sz="2000" dirty="0">
                <a:solidFill>
                  <a:schemeClr val="bg1"/>
                </a:solidFill>
                <a:latin typeface="Georgia"/>
                <a:ea typeface="Times New Roman"/>
                <a:cs typeface="Georgia"/>
                <a:sym typeface="Times New Roman"/>
              </a:rPr>
              <a:t>Kampala Advanced Trauma Care Course</a:t>
            </a:r>
          </a:p>
          <a:p>
            <a:pPr lvl="0">
              <a:lnSpc>
                <a:spcPct val="115000"/>
              </a:lnSpc>
              <a:spcBef>
                <a:spcPts val="0"/>
              </a:spcBef>
              <a:buClr>
                <a:srgbClr val="000000"/>
              </a:buClr>
              <a:buSzPct val="91666"/>
            </a:pPr>
            <a:r>
              <a:rPr lang="en-US" sz="1100" dirty="0">
                <a:solidFill>
                  <a:schemeClr val="bg1"/>
                </a:solidFill>
                <a:latin typeface="Georgia"/>
                <a:ea typeface="Times New Roman"/>
                <a:cs typeface="Georgia"/>
                <a:sym typeface="Times New Roman"/>
              </a:rPr>
              <a:t> Last Edited August 2016 by Maija Cheung MD &amp; Michael DeWane MD</a:t>
            </a:r>
          </a:p>
        </p:txBody>
      </p:sp>
      <p:sp>
        <p:nvSpPr>
          <p:cNvPr id="9" name="Title 1"/>
          <p:cNvSpPr txBox="1">
            <a:spLocks/>
          </p:cNvSpPr>
          <p:nvPr/>
        </p:nvSpPr>
        <p:spPr>
          <a:xfrm>
            <a:off x="0" y="634933"/>
            <a:ext cx="12192000" cy="5656678"/>
          </a:xfrm>
          <a:prstGeom prst="rect">
            <a:avLst/>
          </a:prstGeom>
          <a:blipFill>
            <a:blip r:embed="rId3"/>
            <a:stretch>
              <a:fillRect/>
            </a:stretch>
          </a:blip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srgbClr val="FFFFFF"/>
              </a:solidFill>
              <a:latin typeface="Georgia"/>
              <a:cs typeface="Georgia"/>
            </a:endParaRPr>
          </a:p>
        </p:txBody>
      </p:sp>
      <p:sp>
        <p:nvSpPr>
          <p:cNvPr id="2" name="TextBox 1"/>
          <p:cNvSpPr txBox="1"/>
          <p:nvPr/>
        </p:nvSpPr>
        <p:spPr>
          <a:xfrm>
            <a:off x="2944265" y="2496442"/>
            <a:ext cx="6869952" cy="1569660"/>
          </a:xfrm>
          <a:prstGeom prst="rect">
            <a:avLst/>
          </a:prstGeom>
          <a:noFill/>
        </p:spPr>
        <p:txBody>
          <a:bodyPr wrap="square" rtlCol="0">
            <a:spAutoFit/>
          </a:bodyPr>
          <a:lstStyle/>
          <a:p>
            <a:pPr algn="ctr"/>
            <a:r>
              <a:rPr lang="en-US" sz="2400">
                <a:solidFill>
                  <a:schemeClr val="bg1"/>
                </a:solidFill>
                <a:latin typeface="Georgia"/>
                <a:cs typeface="Georgia"/>
              </a:rPr>
              <a:t>This project </a:t>
            </a:r>
            <a:r>
              <a:rPr lang="en-US" sz="2400" dirty="0">
                <a:solidFill>
                  <a:schemeClr val="bg1"/>
                </a:solidFill>
                <a:latin typeface="Georgia"/>
                <a:cs typeface="Georgia"/>
              </a:rPr>
              <a:t>is funded by the Laura Case Trust. </a:t>
            </a:r>
          </a:p>
          <a:p>
            <a:pPr algn="ctr"/>
            <a:endParaRPr lang="en-US" sz="2400" dirty="0">
              <a:solidFill>
                <a:schemeClr val="bg1"/>
              </a:solidFill>
              <a:latin typeface="Georgia"/>
              <a:cs typeface="Georgia"/>
            </a:endParaRPr>
          </a:p>
          <a:p>
            <a:pPr algn="ctr"/>
            <a:r>
              <a:rPr lang="en-US" sz="2400" dirty="0">
                <a:solidFill>
                  <a:schemeClr val="bg1"/>
                </a:solidFill>
                <a:latin typeface="Georgia"/>
                <a:cs typeface="Georgia"/>
              </a:rPr>
              <a:t>This module was adapted from the Primary Trauma Care Instructor Course</a:t>
            </a:r>
          </a:p>
        </p:txBody>
      </p:sp>
    </p:spTree>
    <p:extLst>
      <p:ext uri="{BB962C8B-B14F-4D97-AF65-F5344CB8AC3E}">
        <p14:creationId xmlns:p14="http://schemas.microsoft.com/office/powerpoint/2010/main" val="11563768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Motivation</a:t>
            </a:r>
          </a:p>
        </p:txBody>
      </p:sp>
      <p:sp>
        <p:nvSpPr>
          <p:cNvPr id="3" name="Content Placeholder 2"/>
          <p:cNvSpPr>
            <a:spLocks noGrp="1"/>
          </p:cNvSpPr>
          <p:nvPr>
            <p:ph idx="1"/>
          </p:nvPr>
        </p:nvSpPr>
        <p:spPr>
          <a:noFill/>
        </p:spPr>
        <p:txBody>
          <a:bodyPr/>
          <a:lstStyle/>
          <a:p>
            <a:pPr>
              <a:buFont typeface="Times" charset="0"/>
              <a:buChar char="•"/>
              <a:defRPr/>
            </a:pPr>
            <a:r>
              <a:rPr lang="en-GB" sz="4400" dirty="0">
                <a:latin typeface="Georgia" panose="02040502050405020303" pitchFamily="18" charset="0"/>
              </a:rPr>
              <a:t>What is motivation?</a:t>
            </a:r>
          </a:p>
          <a:p>
            <a:pPr>
              <a:buFont typeface="Times" charset="0"/>
              <a:buChar char="•"/>
              <a:defRPr/>
            </a:pPr>
            <a:r>
              <a:rPr lang="en-GB" sz="4400" dirty="0">
                <a:latin typeface="Georgia" panose="02040502050405020303" pitchFamily="18" charset="0"/>
              </a:rPr>
              <a:t>What causes it?</a:t>
            </a:r>
          </a:p>
          <a:p>
            <a:pPr lvl="1">
              <a:buFont typeface="Times" charset="0"/>
              <a:buChar char="•"/>
              <a:defRPr/>
            </a:pPr>
            <a:r>
              <a:rPr lang="en-GB" sz="4000" dirty="0">
                <a:latin typeface="Georgia" panose="02040502050405020303" pitchFamily="18" charset="0"/>
              </a:rPr>
              <a:t>From inside the learner</a:t>
            </a:r>
          </a:p>
          <a:p>
            <a:pPr lvl="1">
              <a:buFont typeface="Times" charset="0"/>
              <a:buChar char="•"/>
              <a:defRPr/>
            </a:pPr>
            <a:r>
              <a:rPr lang="en-GB" sz="4000" dirty="0">
                <a:latin typeface="Georgia" panose="02040502050405020303" pitchFamily="18" charset="0"/>
              </a:rPr>
              <a:t>External factors</a:t>
            </a:r>
          </a:p>
          <a:p>
            <a:pPr>
              <a:buFont typeface="Times" charset="0"/>
              <a:buChar char="•"/>
              <a:defRPr/>
            </a:pPr>
            <a:r>
              <a:rPr lang="en-GB" sz="4400" dirty="0">
                <a:latin typeface="Georgia" panose="02040502050405020303" pitchFamily="18" charset="0"/>
              </a:rPr>
              <a:t>Which is better?</a:t>
            </a:r>
          </a:p>
          <a:p>
            <a:endParaRPr lang="en-US" dirty="0">
              <a:latin typeface="Georgia"/>
              <a:cs typeface="Georgia"/>
            </a:endParaRPr>
          </a:p>
        </p:txBody>
      </p:sp>
    </p:spTree>
    <p:extLst>
      <p:ext uri="{BB962C8B-B14F-4D97-AF65-F5344CB8AC3E}">
        <p14:creationId xmlns:p14="http://schemas.microsoft.com/office/powerpoint/2010/main" val="3004523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Ways of Learning</a:t>
            </a:r>
          </a:p>
        </p:txBody>
      </p:sp>
      <p:sp>
        <p:nvSpPr>
          <p:cNvPr id="3" name="Content Placeholder 2"/>
          <p:cNvSpPr>
            <a:spLocks noGrp="1"/>
          </p:cNvSpPr>
          <p:nvPr>
            <p:ph idx="1"/>
          </p:nvPr>
        </p:nvSpPr>
        <p:spPr>
          <a:noFill/>
        </p:spPr>
        <p:txBody>
          <a:bodyPr/>
          <a:lstStyle/>
          <a:p>
            <a:pPr>
              <a:buFont typeface="Times" charset="0"/>
              <a:buChar char="•"/>
              <a:defRPr/>
            </a:pPr>
            <a:r>
              <a:rPr lang="en-GB" sz="4800" dirty="0">
                <a:latin typeface="Georgia" panose="02040502050405020303" pitchFamily="18" charset="0"/>
              </a:rPr>
              <a:t>Positive and negative</a:t>
            </a:r>
          </a:p>
          <a:p>
            <a:pPr lvl="1">
              <a:buFont typeface="Times" charset="0"/>
              <a:buChar char="•"/>
              <a:defRPr/>
            </a:pPr>
            <a:r>
              <a:rPr lang="en-GB" sz="4400" dirty="0">
                <a:latin typeface="Georgia" panose="02040502050405020303" pitchFamily="18" charset="0"/>
              </a:rPr>
              <a:t>Benefits of positive experiences</a:t>
            </a:r>
          </a:p>
          <a:p>
            <a:pPr lvl="1">
              <a:buFont typeface="Times" charset="0"/>
              <a:buChar char="•"/>
              <a:defRPr/>
            </a:pPr>
            <a:r>
              <a:rPr lang="en-GB" sz="4400" dirty="0">
                <a:latin typeface="Georgia" panose="02040502050405020303" pitchFamily="18" charset="0"/>
              </a:rPr>
              <a:t>Negative effects of painful experiences</a:t>
            </a:r>
          </a:p>
          <a:p>
            <a:endParaRPr lang="en-US" dirty="0">
              <a:latin typeface="Georgia"/>
              <a:cs typeface="Georgia"/>
            </a:endParaRPr>
          </a:p>
        </p:txBody>
      </p:sp>
    </p:spTree>
    <p:extLst>
      <p:ext uri="{BB962C8B-B14F-4D97-AF65-F5344CB8AC3E}">
        <p14:creationId xmlns:p14="http://schemas.microsoft.com/office/powerpoint/2010/main" val="1292930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Barriers to Learning</a:t>
            </a:r>
          </a:p>
        </p:txBody>
      </p:sp>
      <p:sp>
        <p:nvSpPr>
          <p:cNvPr id="3" name="Content Placeholder 2"/>
          <p:cNvSpPr>
            <a:spLocks noGrp="1"/>
          </p:cNvSpPr>
          <p:nvPr>
            <p:ph idx="1"/>
          </p:nvPr>
        </p:nvSpPr>
        <p:spPr>
          <a:noFill/>
        </p:spPr>
        <p:txBody>
          <a:bodyPr/>
          <a:lstStyle/>
          <a:p>
            <a:pPr>
              <a:buFont typeface="Times" charset="0"/>
              <a:buChar char="•"/>
              <a:defRPr/>
            </a:pPr>
            <a:r>
              <a:rPr lang="en-GB" sz="4400" dirty="0">
                <a:latin typeface="Georgia" panose="02040502050405020303" pitchFamily="18" charset="0"/>
              </a:rPr>
              <a:t>From inside the learner</a:t>
            </a:r>
          </a:p>
          <a:p>
            <a:pPr>
              <a:buFont typeface="Times" charset="0"/>
              <a:buChar char="•"/>
              <a:defRPr/>
            </a:pPr>
            <a:r>
              <a:rPr lang="en-GB" sz="4400" dirty="0">
                <a:latin typeface="Georgia" panose="02040502050405020303" pitchFamily="18" charset="0"/>
              </a:rPr>
              <a:t>External factors</a:t>
            </a:r>
          </a:p>
          <a:p>
            <a:pPr>
              <a:buFont typeface="Times" charset="0"/>
              <a:buChar char="•"/>
              <a:defRPr/>
            </a:pPr>
            <a:r>
              <a:rPr lang="en-GB" sz="4400" dirty="0">
                <a:latin typeface="Georgia" panose="02040502050405020303" pitchFamily="18" charset="0"/>
              </a:rPr>
              <a:t>How to overcome?</a:t>
            </a:r>
          </a:p>
          <a:p>
            <a:pPr lvl="1">
              <a:buFont typeface="Times" charset="0"/>
              <a:buChar char="•"/>
              <a:defRPr/>
            </a:pPr>
            <a:r>
              <a:rPr lang="en-GB" sz="4400" dirty="0">
                <a:latin typeface="Georgia" panose="02040502050405020303" pitchFamily="18" charset="0"/>
              </a:rPr>
              <a:t>Keep everyone involved</a:t>
            </a:r>
          </a:p>
          <a:p>
            <a:pPr lvl="1">
              <a:buFont typeface="Times" charset="0"/>
              <a:buChar char="•"/>
              <a:defRPr/>
            </a:pPr>
            <a:r>
              <a:rPr lang="en-GB" sz="4400" dirty="0">
                <a:latin typeface="Georgia" panose="02040502050405020303" pitchFamily="18" charset="0"/>
              </a:rPr>
              <a:t>Importance of feedback</a:t>
            </a:r>
            <a:endParaRPr lang="en-GB" sz="2800"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3534903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Summary</a:t>
            </a:r>
          </a:p>
        </p:txBody>
      </p:sp>
      <p:sp>
        <p:nvSpPr>
          <p:cNvPr id="3" name="Content Placeholder 2"/>
          <p:cNvSpPr>
            <a:spLocks noGrp="1"/>
          </p:cNvSpPr>
          <p:nvPr>
            <p:ph idx="1"/>
          </p:nvPr>
        </p:nvSpPr>
        <p:spPr>
          <a:noFill/>
        </p:spPr>
        <p:txBody>
          <a:bodyPr/>
          <a:lstStyle/>
          <a:p>
            <a:pPr>
              <a:buFont typeface="Times" charset="0"/>
              <a:buChar char="•"/>
              <a:defRPr/>
            </a:pPr>
            <a:r>
              <a:rPr lang="en-GB" sz="4000" dirty="0">
                <a:latin typeface="Georgia" panose="02040502050405020303" pitchFamily="18" charset="0"/>
              </a:rPr>
              <a:t>How adults learn</a:t>
            </a:r>
          </a:p>
          <a:p>
            <a:pPr>
              <a:buFont typeface="Times" charset="0"/>
              <a:buChar char="•"/>
              <a:defRPr/>
            </a:pPr>
            <a:endParaRPr lang="en-GB" sz="4000" dirty="0">
              <a:latin typeface="Georgia" panose="02040502050405020303" pitchFamily="18" charset="0"/>
            </a:endParaRPr>
          </a:p>
          <a:p>
            <a:pPr>
              <a:buFont typeface="Times" charset="0"/>
              <a:buChar char="•"/>
              <a:defRPr/>
            </a:pPr>
            <a:r>
              <a:rPr lang="en-GB" sz="4000" dirty="0">
                <a:latin typeface="Georgia" panose="02040502050405020303" pitchFamily="18" charset="0"/>
              </a:rPr>
              <a:t>Motivation </a:t>
            </a:r>
          </a:p>
          <a:p>
            <a:pPr>
              <a:buFont typeface="Times" charset="0"/>
              <a:buChar char="•"/>
              <a:defRPr/>
            </a:pPr>
            <a:endParaRPr lang="en-GB" sz="4000" dirty="0">
              <a:latin typeface="Georgia" panose="02040502050405020303" pitchFamily="18" charset="0"/>
            </a:endParaRPr>
          </a:p>
          <a:p>
            <a:pPr>
              <a:buFont typeface="Times" charset="0"/>
              <a:buChar char="•"/>
              <a:defRPr/>
            </a:pPr>
            <a:r>
              <a:rPr lang="en-GB" sz="4000" dirty="0">
                <a:latin typeface="Georgia" panose="02040502050405020303" pitchFamily="18" charset="0"/>
              </a:rPr>
              <a:t>Positive and negative ways </a:t>
            </a:r>
          </a:p>
          <a:p>
            <a:endParaRPr lang="en-US" dirty="0">
              <a:latin typeface="Georgia"/>
              <a:cs typeface="Georgia"/>
            </a:endParaRPr>
          </a:p>
        </p:txBody>
      </p:sp>
    </p:spTree>
    <p:extLst>
      <p:ext uri="{BB962C8B-B14F-4D97-AF65-F5344CB8AC3E}">
        <p14:creationId xmlns:p14="http://schemas.microsoft.com/office/powerpoint/2010/main" val="33739599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noFill/>
        </p:spPr>
        <p:txBody>
          <a:bodyPr>
            <a:normAutofit/>
          </a:bodyPr>
          <a:lstStyle/>
          <a:p>
            <a:r>
              <a:rPr lang="en-US" sz="6600" dirty="0">
                <a:solidFill>
                  <a:srgbClr val="FFFFFF"/>
                </a:solidFill>
                <a:latin typeface="Georgia"/>
                <a:cs typeface="Georgia"/>
              </a:rPr>
              <a:t>Initial Trauma Assessment </a:t>
            </a:r>
          </a:p>
        </p:txBody>
      </p:sp>
      <p:sp>
        <p:nvSpPr>
          <p:cNvPr id="8" name="Subtitle 7"/>
          <p:cNvSpPr>
            <a:spLocks noGrp="1"/>
          </p:cNvSpPr>
          <p:nvPr>
            <p:ph type="subTitle" idx="1"/>
          </p:nvPr>
        </p:nvSpPr>
        <p:spPr/>
        <p:txBody>
          <a:bodyPr>
            <a:noAutofit/>
          </a:bodyPr>
          <a:lstStyle/>
          <a:p>
            <a:pPr lvl="0">
              <a:lnSpc>
                <a:spcPct val="115000"/>
              </a:lnSpc>
              <a:spcBef>
                <a:spcPts val="0"/>
              </a:spcBef>
              <a:buClr>
                <a:srgbClr val="000000"/>
              </a:buClr>
              <a:buSzPct val="45833"/>
            </a:pPr>
            <a:r>
              <a:rPr lang="en-US" sz="2000" dirty="0">
                <a:solidFill>
                  <a:schemeClr val="bg1"/>
                </a:solidFill>
                <a:latin typeface="Georgia"/>
                <a:ea typeface="Times New Roman"/>
                <a:cs typeface="Georgia"/>
                <a:sym typeface="Times New Roman"/>
              </a:rPr>
              <a:t>Kampala Advanced Trauma Care Course</a:t>
            </a:r>
          </a:p>
          <a:p>
            <a:pPr lvl="0">
              <a:lnSpc>
                <a:spcPct val="115000"/>
              </a:lnSpc>
              <a:spcBef>
                <a:spcPts val="0"/>
              </a:spcBef>
              <a:buClr>
                <a:srgbClr val="000000"/>
              </a:buClr>
              <a:buSzPct val="91666"/>
            </a:pPr>
            <a:r>
              <a:rPr lang="en-US" sz="1100" dirty="0">
                <a:solidFill>
                  <a:schemeClr val="bg1"/>
                </a:solidFill>
                <a:latin typeface="Georgia"/>
                <a:ea typeface="Times New Roman"/>
                <a:cs typeface="Georgia"/>
                <a:sym typeface="Times New Roman"/>
              </a:rPr>
              <a:t> Last Edited August 2016 by Maija Cheung MD &amp; Michael DeWane MD</a:t>
            </a:r>
          </a:p>
        </p:txBody>
      </p:sp>
      <p:sp>
        <p:nvSpPr>
          <p:cNvPr id="9" name="Title 1"/>
          <p:cNvSpPr txBox="1">
            <a:spLocks/>
          </p:cNvSpPr>
          <p:nvPr/>
        </p:nvSpPr>
        <p:spPr>
          <a:xfrm>
            <a:off x="0" y="634933"/>
            <a:ext cx="12192000" cy="5656678"/>
          </a:xfrm>
          <a:prstGeom prst="rect">
            <a:avLst/>
          </a:prstGeom>
          <a:blipFill>
            <a:blip r:embed="rId3"/>
            <a:stretch>
              <a:fillRect/>
            </a:stretch>
          </a:blip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srgbClr val="FFFFFF"/>
              </a:solidFill>
              <a:latin typeface="Georgia"/>
              <a:cs typeface="Georgia"/>
            </a:endParaRPr>
          </a:p>
        </p:txBody>
      </p:sp>
      <p:sp>
        <p:nvSpPr>
          <p:cNvPr id="2" name="TextBox 1"/>
          <p:cNvSpPr txBox="1"/>
          <p:nvPr/>
        </p:nvSpPr>
        <p:spPr>
          <a:xfrm>
            <a:off x="2926680" y="2725042"/>
            <a:ext cx="6869952" cy="1107996"/>
          </a:xfrm>
          <a:prstGeom prst="rect">
            <a:avLst/>
          </a:prstGeom>
          <a:noFill/>
        </p:spPr>
        <p:txBody>
          <a:bodyPr wrap="square" rtlCol="0">
            <a:spAutoFit/>
          </a:bodyPr>
          <a:lstStyle/>
          <a:p>
            <a:pPr algn="ctr"/>
            <a:r>
              <a:rPr lang="en-US" sz="6600" dirty="0">
                <a:solidFill>
                  <a:schemeClr val="bg1"/>
                </a:solidFill>
                <a:latin typeface="Georgia"/>
                <a:cs typeface="Georgia"/>
              </a:rPr>
              <a:t>Asking Questions</a:t>
            </a:r>
          </a:p>
        </p:txBody>
      </p:sp>
    </p:spTree>
    <p:extLst>
      <p:ext uri="{BB962C8B-B14F-4D97-AF65-F5344CB8AC3E}">
        <p14:creationId xmlns:p14="http://schemas.microsoft.com/office/powerpoint/2010/main" val="10262244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Aim</a:t>
            </a:r>
          </a:p>
        </p:txBody>
      </p:sp>
      <p:sp>
        <p:nvSpPr>
          <p:cNvPr id="3" name="Content Placeholder 2"/>
          <p:cNvSpPr>
            <a:spLocks noGrp="1"/>
          </p:cNvSpPr>
          <p:nvPr>
            <p:ph idx="1"/>
          </p:nvPr>
        </p:nvSpPr>
        <p:spPr>
          <a:noFill/>
        </p:spPr>
        <p:txBody>
          <a:bodyPr anchor="ctr"/>
          <a:lstStyle/>
          <a:p>
            <a:pPr marL="0" indent="0" algn="ctr">
              <a:buNone/>
            </a:pPr>
            <a:r>
              <a:rPr lang="en-GB" sz="4400" dirty="0">
                <a:latin typeface="Georgia" panose="02040502050405020303" pitchFamily="18" charset="0"/>
                <a:ea typeface="ＭＳ Ｐゴシック" charset="0"/>
              </a:rPr>
              <a:t>To understand different ways of </a:t>
            </a:r>
          </a:p>
          <a:p>
            <a:pPr marL="0" indent="0" algn="ctr">
              <a:buNone/>
            </a:pPr>
            <a:r>
              <a:rPr lang="en-GB" sz="4400" dirty="0">
                <a:latin typeface="Georgia" panose="02040502050405020303" pitchFamily="18" charset="0"/>
                <a:ea typeface="ＭＳ Ｐゴシック" charset="0"/>
              </a:rPr>
              <a:t>asking questions</a:t>
            </a:r>
            <a:endParaRPr lang="en-US" sz="4400" dirty="0">
              <a:latin typeface="Georgia" panose="02040502050405020303" pitchFamily="18" charset="0"/>
              <a:ea typeface="ＭＳ Ｐゴシック" charset="0"/>
            </a:endParaRPr>
          </a:p>
          <a:p>
            <a:endParaRPr lang="en-US" dirty="0">
              <a:latin typeface="Georgia"/>
              <a:cs typeface="Georgia"/>
            </a:endParaRPr>
          </a:p>
        </p:txBody>
      </p:sp>
    </p:spTree>
    <p:extLst>
      <p:ext uri="{BB962C8B-B14F-4D97-AF65-F5344CB8AC3E}">
        <p14:creationId xmlns:p14="http://schemas.microsoft.com/office/powerpoint/2010/main" val="5540574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Types of Questions</a:t>
            </a:r>
          </a:p>
        </p:txBody>
      </p:sp>
      <p:sp>
        <p:nvSpPr>
          <p:cNvPr id="3" name="Content Placeholder 2"/>
          <p:cNvSpPr>
            <a:spLocks noGrp="1"/>
          </p:cNvSpPr>
          <p:nvPr>
            <p:ph idx="1"/>
          </p:nvPr>
        </p:nvSpPr>
        <p:spPr>
          <a:noFill/>
        </p:spPr>
        <p:txBody>
          <a:bodyPr>
            <a:normAutofit lnSpcReduction="10000"/>
          </a:bodyPr>
          <a:lstStyle/>
          <a:p>
            <a:pPr>
              <a:buFont typeface="Times" charset="0"/>
              <a:buChar char="•"/>
              <a:defRPr/>
            </a:pPr>
            <a:r>
              <a:rPr lang="en-GB" sz="4000" dirty="0">
                <a:latin typeface="Georgia" panose="02040502050405020303" pitchFamily="18" charset="0"/>
              </a:rPr>
              <a:t>Closed questions</a:t>
            </a:r>
          </a:p>
          <a:p>
            <a:pPr lvl="1">
              <a:buFont typeface="Times" charset="0"/>
              <a:buChar char="•"/>
              <a:defRPr/>
            </a:pPr>
            <a:r>
              <a:rPr lang="en-GB" sz="4000" dirty="0">
                <a:latin typeface="Georgia" panose="02040502050405020303" pitchFamily="18" charset="0"/>
              </a:rPr>
              <a:t>One word answer</a:t>
            </a:r>
          </a:p>
          <a:p>
            <a:pPr lvl="1">
              <a:buFont typeface="Times" charset="0"/>
              <a:buChar char="•"/>
              <a:defRPr/>
            </a:pPr>
            <a:r>
              <a:rPr lang="en-GB" sz="4000" dirty="0">
                <a:latin typeface="Georgia" panose="02040502050405020303" pitchFamily="18" charset="0"/>
              </a:rPr>
              <a:t>Ends discussion</a:t>
            </a:r>
          </a:p>
          <a:p>
            <a:pPr marL="457200" lvl="1" indent="0">
              <a:buNone/>
              <a:defRPr/>
            </a:pPr>
            <a:endParaRPr lang="en-GB" sz="4000" dirty="0">
              <a:latin typeface="Georgia" panose="02040502050405020303" pitchFamily="18" charset="0"/>
            </a:endParaRPr>
          </a:p>
          <a:p>
            <a:pPr>
              <a:buFont typeface="Times" charset="0"/>
              <a:buChar char="•"/>
              <a:defRPr/>
            </a:pPr>
            <a:r>
              <a:rPr lang="en-GB" sz="4000" dirty="0">
                <a:latin typeface="Georgia" panose="02040502050405020303" pitchFamily="18" charset="0"/>
              </a:rPr>
              <a:t>Open questions</a:t>
            </a:r>
          </a:p>
          <a:p>
            <a:pPr lvl="1">
              <a:buFont typeface="Times" charset="0"/>
              <a:buChar char="•"/>
              <a:defRPr/>
            </a:pPr>
            <a:r>
              <a:rPr lang="en-GB" sz="4000" dirty="0">
                <a:latin typeface="Georgia" panose="02040502050405020303" pitchFamily="18" charset="0"/>
              </a:rPr>
              <a:t>Allows ideas to grow</a:t>
            </a:r>
          </a:p>
          <a:p>
            <a:pPr lvl="1">
              <a:buFont typeface="Times" charset="0"/>
              <a:buChar char="•"/>
              <a:defRPr/>
            </a:pPr>
            <a:r>
              <a:rPr lang="en-GB" sz="4000" dirty="0">
                <a:latin typeface="Georgia" panose="02040502050405020303" pitchFamily="18" charset="0"/>
              </a:rPr>
              <a:t>Encourages discussion</a:t>
            </a:r>
            <a:endParaRPr lang="en-GB"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8256517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Question Levels</a:t>
            </a:r>
          </a:p>
        </p:txBody>
      </p:sp>
      <p:sp>
        <p:nvSpPr>
          <p:cNvPr id="3" name="Content Placeholder 2"/>
          <p:cNvSpPr>
            <a:spLocks noGrp="1"/>
          </p:cNvSpPr>
          <p:nvPr>
            <p:ph idx="1"/>
          </p:nvPr>
        </p:nvSpPr>
        <p:spPr>
          <a:noFill/>
        </p:spPr>
        <p:txBody>
          <a:bodyPr/>
          <a:lstStyle/>
          <a:p>
            <a:r>
              <a:rPr lang="en-GB" altLang="en-US" sz="3600" dirty="0">
                <a:latin typeface="Georgia" panose="02040502050405020303" pitchFamily="18" charset="0"/>
                <a:ea typeface="ＭＳ Ｐゴシック" panose="020B0600070205080204" pitchFamily="34" charset="-128"/>
              </a:rPr>
              <a:t>Facts</a:t>
            </a:r>
          </a:p>
          <a:p>
            <a:pPr lvl="1"/>
            <a:r>
              <a:rPr lang="en-GB" altLang="en-US" sz="3600" dirty="0">
                <a:latin typeface="Georgia" panose="02040502050405020303" pitchFamily="18" charset="0"/>
                <a:ea typeface="ＭＳ Ｐゴシック" panose="020B0600070205080204" pitchFamily="34" charset="-128"/>
              </a:rPr>
              <a:t>“What letters are important in Primary Survey?”</a:t>
            </a:r>
          </a:p>
          <a:p>
            <a:r>
              <a:rPr lang="en-GB" altLang="en-US" sz="3600" dirty="0">
                <a:latin typeface="Georgia" panose="02040502050405020303" pitchFamily="18" charset="0"/>
                <a:ea typeface="ＭＳ Ｐゴシック" panose="020B0600070205080204" pitchFamily="34" charset="-128"/>
              </a:rPr>
              <a:t>Understanding</a:t>
            </a:r>
          </a:p>
          <a:p>
            <a:pPr lvl="1"/>
            <a:r>
              <a:rPr lang="en-GB" altLang="en-US" sz="3600" dirty="0">
                <a:latin typeface="Georgia" panose="02040502050405020303" pitchFamily="18" charset="0"/>
                <a:ea typeface="ＭＳ Ｐゴシック" panose="020B0600070205080204" pitchFamily="34" charset="-128"/>
              </a:rPr>
              <a:t>“Why are these important?”</a:t>
            </a:r>
          </a:p>
          <a:p>
            <a:r>
              <a:rPr lang="en-GB" altLang="en-US" sz="3600" dirty="0">
                <a:latin typeface="Georgia" panose="02040502050405020303" pitchFamily="18" charset="0"/>
                <a:ea typeface="ＭＳ Ｐゴシック" panose="020B0600070205080204" pitchFamily="34" charset="-128"/>
              </a:rPr>
              <a:t>Application</a:t>
            </a:r>
          </a:p>
          <a:p>
            <a:pPr lvl="1"/>
            <a:r>
              <a:rPr lang="en-GB" altLang="en-US" sz="3600" dirty="0">
                <a:latin typeface="Georgia" panose="02040502050405020303" pitchFamily="18" charset="0"/>
                <a:ea typeface="ＭＳ Ｐゴシック" panose="020B0600070205080204" pitchFamily="34" charset="-128"/>
              </a:rPr>
              <a:t>“Can you apply this to anything else?”</a:t>
            </a:r>
            <a:endParaRPr lang="en-GB" altLang="en-US" dirty="0">
              <a:latin typeface="Georgia" panose="02040502050405020303" pitchFamily="18" charset="0"/>
              <a:ea typeface="ＭＳ Ｐゴシック" panose="020B0600070205080204" pitchFamily="34" charset="-128"/>
            </a:endParaRPr>
          </a:p>
          <a:p>
            <a:endParaRPr lang="en-US" dirty="0">
              <a:latin typeface="Georgia"/>
              <a:cs typeface="Georgia"/>
            </a:endParaRPr>
          </a:p>
        </p:txBody>
      </p:sp>
      <p:sp>
        <p:nvSpPr>
          <p:cNvPr id="4" name="Freeform 5">
            <a:extLst>
              <a:ext uri="{FF2B5EF4-FFF2-40B4-BE49-F238E27FC236}">
                <a16:creationId xmlns:a16="http://schemas.microsoft.com/office/drawing/2014/main" id="{F73BDB00-A0BB-D741-A426-34715D26DF45}"/>
              </a:ext>
            </a:extLst>
          </p:cNvPr>
          <p:cNvSpPr>
            <a:spLocks/>
          </p:cNvSpPr>
          <p:nvPr/>
        </p:nvSpPr>
        <p:spPr bwMode="auto">
          <a:xfrm>
            <a:off x="9956800" y="2134394"/>
            <a:ext cx="1676400" cy="3733800"/>
          </a:xfrm>
          <a:custGeom>
            <a:avLst/>
            <a:gdLst>
              <a:gd name="T0" fmla="*/ 2147483647 w 1344"/>
              <a:gd name="T1" fmla="*/ 0 h 2352"/>
              <a:gd name="T2" fmla="*/ 2147483647 w 1344"/>
              <a:gd name="T3" fmla="*/ 2147483647 h 2352"/>
              <a:gd name="T4" fmla="*/ 0 w 1344"/>
              <a:gd name="T5" fmla="*/ 2147483647 h 2352"/>
              <a:gd name="T6" fmla="*/ 2147483647 w 1344"/>
              <a:gd name="T7" fmla="*/ 2147483647 h 2352"/>
              <a:gd name="T8" fmla="*/ 2147483647 w 1344"/>
              <a:gd name="T9" fmla="*/ 2147483647 h 2352"/>
              <a:gd name="T10" fmla="*/ 2147483647 w 1344"/>
              <a:gd name="T11" fmla="*/ 2147483647 h 2352"/>
              <a:gd name="T12" fmla="*/ 2147483647 w 1344"/>
              <a:gd name="T13" fmla="*/ 0 h 2352"/>
              <a:gd name="T14" fmla="*/ 2147483647 w 1344"/>
              <a:gd name="T15" fmla="*/ 0 h 235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44" h="2352">
                <a:moveTo>
                  <a:pt x="576" y="0"/>
                </a:moveTo>
                <a:lnTo>
                  <a:pt x="336" y="1776"/>
                </a:lnTo>
                <a:lnTo>
                  <a:pt x="0" y="1776"/>
                </a:lnTo>
                <a:lnTo>
                  <a:pt x="672" y="2352"/>
                </a:lnTo>
                <a:lnTo>
                  <a:pt x="1344" y="1776"/>
                </a:lnTo>
                <a:lnTo>
                  <a:pt x="1008" y="1776"/>
                </a:lnTo>
                <a:lnTo>
                  <a:pt x="768" y="0"/>
                </a:lnTo>
                <a:lnTo>
                  <a:pt x="576" y="0"/>
                </a:lnTo>
                <a:close/>
              </a:path>
            </a:pathLst>
          </a:custGeom>
          <a:gradFill flip="none" rotWithShape="1">
            <a:gsLst>
              <a:gs pos="0">
                <a:schemeClr val="accent1">
                  <a:lumMod val="50000"/>
                </a:schemeClr>
              </a:gs>
              <a:gs pos="100000">
                <a:schemeClr val="accent1">
                  <a:lumMod val="20000"/>
                  <a:lumOff val="80000"/>
                </a:schemeClr>
              </a:gs>
            </a:gsLst>
            <a:lin ang="16200000" scaled="1"/>
            <a:tileRect/>
          </a:gradFill>
          <a:ln w="12700" cap="flat" cmpd="sng">
            <a:solidFill>
              <a:schemeClr val="tx1"/>
            </a:solidFill>
            <a:prstDash val="solid"/>
            <a:round/>
            <a:headEnd/>
            <a:tailEnd/>
          </a:ln>
          <a:effectLst/>
        </p:spPr>
        <p:txBody>
          <a:bodyPr/>
          <a:lstStyle/>
          <a:p>
            <a:endParaRPr lang="en-US"/>
          </a:p>
        </p:txBody>
      </p:sp>
    </p:spTree>
    <p:extLst>
      <p:ext uri="{BB962C8B-B14F-4D97-AF65-F5344CB8AC3E}">
        <p14:creationId xmlns:p14="http://schemas.microsoft.com/office/powerpoint/2010/main" val="17093044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Learners’ Answers</a:t>
            </a:r>
          </a:p>
        </p:txBody>
      </p:sp>
      <p:sp>
        <p:nvSpPr>
          <p:cNvPr id="3" name="Content Placeholder 2"/>
          <p:cNvSpPr>
            <a:spLocks noGrp="1"/>
          </p:cNvSpPr>
          <p:nvPr>
            <p:ph idx="1"/>
          </p:nvPr>
        </p:nvSpPr>
        <p:spPr>
          <a:noFill/>
        </p:spPr>
        <p:txBody>
          <a:bodyPr/>
          <a:lstStyle/>
          <a:p>
            <a:pPr marL="609600" indent="-609600">
              <a:buFont typeface="Times" charset="0"/>
              <a:buChar char="•"/>
              <a:defRPr/>
            </a:pPr>
            <a:r>
              <a:rPr lang="en-AU" sz="4000" dirty="0">
                <a:latin typeface="Georgia" panose="02040502050405020303" pitchFamily="18" charset="0"/>
                <a:cs typeface="Times New Roman" charset="0"/>
              </a:rPr>
              <a:t>Encourage people to answer questions</a:t>
            </a:r>
          </a:p>
          <a:p>
            <a:pPr marL="990600" lvl="1" indent="-533400">
              <a:buFont typeface="Times" charset="0"/>
              <a:buChar char="•"/>
              <a:defRPr/>
            </a:pPr>
            <a:r>
              <a:rPr lang="en-AU" sz="3600" dirty="0">
                <a:latin typeface="Georgia" panose="02040502050405020303" pitchFamily="18" charset="0"/>
                <a:cs typeface="Times New Roman" charset="0"/>
              </a:rPr>
              <a:t>Be positive</a:t>
            </a:r>
          </a:p>
          <a:p>
            <a:pPr marL="609600" indent="-609600">
              <a:buFont typeface="Times" charset="0"/>
              <a:buChar char="•"/>
              <a:defRPr/>
            </a:pPr>
            <a:r>
              <a:rPr lang="en-AU" sz="4000" dirty="0">
                <a:latin typeface="Georgia" panose="02040502050405020303" pitchFamily="18" charset="0"/>
                <a:cs typeface="Times New Roman" charset="0"/>
              </a:rPr>
              <a:t>Make sure group hears the answer </a:t>
            </a:r>
          </a:p>
          <a:p>
            <a:pPr marL="990600" lvl="1" indent="-533400">
              <a:buFont typeface="Times" charset="0"/>
              <a:buChar char="•"/>
              <a:defRPr/>
            </a:pPr>
            <a:r>
              <a:rPr lang="en-AU" sz="3600" dirty="0">
                <a:latin typeface="Georgia" panose="02040502050405020303" pitchFamily="18" charset="0"/>
                <a:cs typeface="Times New Roman" charset="0"/>
              </a:rPr>
              <a:t>Repeat answer back </a:t>
            </a:r>
          </a:p>
          <a:p>
            <a:pPr marL="609600" indent="-609600">
              <a:buFont typeface="Times" charset="0"/>
              <a:buChar char="•"/>
              <a:defRPr/>
            </a:pPr>
            <a:r>
              <a:rPr lang="en-AU" sz="4000" dirty="0">
                <a:latin typeface="Georgia" panose="02040502050405020303" pitchFamily="18" charset="0"/>
                <a:cs typeface="Times New Roman" charset="0"/>
              </a:rPr>
              <a:t> If wrong </a:t>
            </a:r>
          </a:p>
          <a:p>
            <a:pPr marL="990600" lvl="1" indent="-533400">
              <a:buFont typeface="Times" charset="0"/>
              <a:buChar char="•"/>
              <a:defRPr/>
            </a:pPr>
            <a:r>
              <a:rPr lang="en-AU" sz="3600" dirty="0">
                <a:latin typeface="Georgia" panose="02040502050405020303" pitchFamily="18" charset="0"/>
                <a:cs typeface="Times New Roman" charset="0"/>
              </a:rPr>
              <a:t>Still be encouraging </a:t>
            </a:r>
            <a:r>
              <a:rPr lang="en-AU" sz="4000" dirty="0">
                <a:latin typeface="Georgia" panose="02040502050405020303" pitchFamily="18" charset="0"/>
                <a:cs typeface="Times New Roman" charset="0"/>
              </a:rPr>
              <a:t> </a:t>
            </a:r>
          </a:p>
          <a:p>
            <a:endParaRPr lang="en-US" dirty="0">
              <a:latin typeface="Georgia"/>
              <a:cs typeface="Georgia"/>
            </a:endParaRPr>
          </a:p>
        </p:txBody>
      </p:sp>
    </p:spTree>
    <p:extLst>
      <p:ext uri="{BB962C8B-B14F-4D97-AF65-F5344CB8AC3E}">
        <p14:creationId xmlns:p14="http://schemas.microsoft.com/office/powerpoint/2010/main" val="3557645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Summary</a:t>
            </a:r>
          </a:p>
        </p:txBody>
      </p:sp>
      <p:sp>
        <p:nvSpPr>
          <p:cNvPr id="3" name="Content Placeholder 2"/>
          <p:cNvSpPr>
            <a:spLocks noGrp="1"/>
          </p:cNvSpPr>
          <p:nvPr>
            <p:ph idx="1"/>
          </p:nvPr>
        </p:nvSpPr>
        <p:spPr>
          <a:noFill/>
        </p:spPr>
        <p:txBody>
          <a:bodyPr/>
          <a:lstStyle/>
          <a:p>
            <a:pPr>
              <a:buFont typeface="Times" charset="0"/>
              <a:buChar char="•"/>
              <a:defRPr/>
            </a:pPr>
            <a:r>
              <a:rPr lang="en-GB" sz="4000" dirty="0">
                <a:latin typeface="Georgia" panose="02040502050405020303" pitchFamily="18" charset="0"/>
              </a:rPr>
              <a:t>Open and closed questions</a:t>
            </a:r>
          </a:p>
          <a:p>
            <a:pPr>
              <a:buFont typeface="Times" charset="0"/>
              <a:buChar char="•"/>
              <a:defRPr/>
            </a:pPr>
            <a:endParaRPr lang="en-GB" sz="4000" dirty="0">
              <a:latin typeface="Georgia" panose="02040502050405020303" pitchFamily="18" charset="0"/>
            </a:endParaRPr>
          </a:p>
          <a:p>
            <a:pPr>
              <a:buFont typeface="Times" charset="0"/>
              <a:buChar char="•"/>
              <a:defRPr/>
            </a:pPr>
            <a:r>
              <a:rPr lang="en-GB" sz="4000" dirty="0">
                <a:latin typeface="Georgia" panose="02040502050405020303" pitchFamily="18" charset="0"/>
              </a:rPr>
              <a:t>Question levels</a:t>
            </a:r>
          </a:p>
          <a:p>
            <a:pPr>
              <a:buFont typeface="Times" charset="0"/>
              <a:buChar char="•"/>
              <a:defRPr/>
            </a:pPr>
            <a:endParaRPr lang="en-GB" sz="4000" dirty="0">
              <a:latin typeface="Georgia" panose="02040502050405020303" pitchFamily="18" charset="0"/>
            </a:endParaRPr>
          </a:p>
          <a:p>
            <a:pPr>
              <a:buFont typeface="Times" charset="0"/>
              <a:buChar char="•"/>
              <a:defRPr/>
            </a:pPr>
            <a:r>
              <a:rPr lang="en-GB" sz="4000" dirty="0">
                <a:latin typeface="Georgia" panose="02040502050405020303" pitchFamily="18" charset="0"/>
              </a:rPr>
              <a:t>Answers </a:t>
            </a:r>
            <a:endParaRPr lang="en-GB" sz="4000" dirty="0">
              <a:solidFill>
                <a:schemeClr val="tx2"/>
              </a:solidFill>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2390578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Course Aims</a:t>
            </a:r>
          </a:p>
        </p:txBody>
      </p:sp>
      <p:sp>
        <p:nvSpPr>
          <p:cNvPr id="3" name="Content Placeholder 2"/>
          <p:cNvSpPr>
            <a:spLocks noGrp="1"/>
          </p:cNvSpPr>
          <p:nvPr>
            <p:ph idx="1"/>
          </p:nvPr>
        </p:nvSpPr>
        <p:spPr>
          <a:noFill/>
        </p:spPr>
        <p:txBody>
          <a:bodyPr/>
          <a:lstStyle/>
          <a:p>
            <a:r>
              <a:rPr lang="en-US" sz="4000" dirty="0">
                <a:latin typeface="Georgia"/>
                <a:cs typeface="Georgia"/>
              </a:rPr>
              <a:t>To deepen understanding of course content</a:t>
            </a:r>
          </a:p>
          <a:p>
            <a:endParaRPr lang="en-US" sz="4000" dirty="0">
              <a:latin typeface="Georgia"/>
              <a:cs typeface="Georgia"/>
            </a:endParaRPr>
          </a:p>
          <a:p>
            <a:r>
              <a:rPr lang="en-US" sz="4000" dirty="0">
                <a:latin typeface="Georgia"/>
                <a:cs typeface="Georgia"/>
              </a:rPr>
              <a:t>To equip participants with knowledge, skills and attitudes to teach as an instructor</a:t>
            </a:r>
          </a:p>
          <a:p>
            <a:endParaRPr lang="en-US" sz="4000" dirty="0">
              <a:latin typeface="Georgia"/>
              <a:cs typeface="Georgia"/>
            </a:endParaRPr>
          </a:p>
          <a:p>
            <a:r>
              <a:rPr lang="en-US" sz="4000" dirty="0">
                <a:latin typeface="Georgia"/>
                <a:cs typeface="Georgia"/>
              </a:rPr>
              <a:t>Specific goals of the day…</a:t>
            </a:r>
          </a:p>
          <a:p>
            <a:pPr marL="0" indent="0">
              <a:buNone/>
            </a:pPr>
            <a:endParaRPr lang="en-US" dirty="0">
              <a:latin typeface="Georgia"/>
              <a:cs typeface="Georgia"/>
            </a:endParaRPr>
          </a:p>
        </p:txBody>
      </p:sp>
    </p:spTree>
    <p:extLst>
      <p:ext uri="{BB962C8B-B14F-4D97-AF65-F5344CB8AC3E}">
        <p14:creationId xmlns:p14="http://schemas.microsoft.com/office/powerpoint/2010/main" val="7103870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noFill/>
        </p:spPr>
        <p:txBody>
          <a:bodyPr>
            <a:normAutofit/>
          </a:bodyPr>
          <a:lstStyle/>
          <a:p>
            <a:r>
              <a:rPr lang="en-US" sz="6600" dirty="0">
                <a:solidFill>
                  <a:srgbClr val="FFFFFF"/>
                </a:solidFill>
                <a:latin typeface="Georgia"/>
                <a:cs typeface="Georgia"/>
              </a:rPr>
              <a:t>Initial Trauma Assessment </a:t>
            </a:r>
          </a:p>
        </p:txBody>
      </p:sp>
      <p:sp>
        <p:nvSpPr>
          <p:cNvPr id="8" name="Subtitle 7"/>
          <p:cNvSpPr>
            <a:spLocks noGrp="1"/>
          </p:cNvSpPr>
          <p:nvPr>
            <p:ph type="subTitle" idx="1"/>
          </p:nvPr>
        </p:nvSpPr>
        <p:spPr/>
        <p:txBody>
          <a:bodyPr>
            <a:noAutofit/>
          </a:bodyPr>
          <a:lstStyle/>
          <a:p>
            <a:pPr lvl="0">
              <a:lnSpc>
                <a:spcPct val="115000"/>
              </a:lnSpc>
              <a:spcBef>
                <a:spcPts val="0"/>
              </a:spcBef>
              <a:buClr>
                <a:srgbClr val="000000"/>
              </a:buClr>
              <a:buSzPct val="45833"/>
            </a:pPr>
            <a:r>
              <a:rPr lang="en-US" sz="2000" dirty="0">
                <a:solidFill>
                  <a:schemeClr val="bg1"/>
                </a:solidFill>
                <a:latin typeface="Georgia"/>
                <a:ea typeface="Times New Roman"/>
                <a:cs typeface="Georgia"/>
                <a:sym typeface="Times New Roman"/>
              </a:rPr>
              <a:t>Kampala Advanced Trauma Care Course</a:t>
            </a:r>
          </a:p>
          <a:p>
            <a:pPr lvl="0">
              <a:lnSpc>
                <a:spcPct val="115000"/>
              </a:lnSpc>
              <a:spcBef>
                <a:spcPts val="0"/>
              </a:spcBef>
              <a:buClr>
                <a:srgbClr val="000000"/>
              </a:buClr>
              <a:buSzPct val="91666"/>
            </a:pPr>
            <a:r>
              <a:rPr lang="en-US" sz="1100" dirty="0">
                <a:solidFill>
                  <a:schemeClr val="bg1"/>
                </a:solidFill>
                <a:latin typeface="Georgia"/>
                <a:ea typeface="Times New Roman"/>
                <a:cs typeface="Georgia"/>
                <a:sym typeface="Times New Roman"/>
              </a:rPr>
              <a:t> Last Edited August 2016 by Maija Cheung MD &amp; Michael DeWane MD</a:t>
            </a:r>
          </a:p>
        </p:txBody>
      </p:sp>
      <p:sp>
        <p:nvSpPr>
          <p:cNvPr id="9" name="Title 1"/>
          <p:cNvSpPr txBox="1">
            <a:spLocks/>
          </p:cNvSpPr>
          <p:nvPr/>
        </p:nvSpPr>
        <p:spPr>
          <a:xfrm>
            <a:off x="0" y="634933"/>
            <a:ext cx="12192000" cy="5656678"/>
          </a:xfrm>
          <a:prstGeom prst="rect">
            <a:avLst/>
          </a:prstGeom>
          <a:blipFill>
            <a:blip r:embed="rId3"/>
            <a:stretch>
              <a:fillRect/>
            </a:stretch>
          </a:blip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srgbClr val="FFFFFF"/>
              </a:solidFill>
              <a:latin typeface="Georgia"/>
              <a:cs typeface="Georgia"/>
            </a:endParaRPr>
          </a:p>
        </p:txBody>
      </p:sp>
      <p:sp>
        <p:nvSpPr>
          <p:cNvPr id="2" name="TextBox 1"/>
          <p:cNvSpPr txBox="1"/>
          <p:nvPr/>
        </p:nvSpPr>
        <p:spPr>
          <a:xfrm>
            <a:off x="2926680" y="2725042"/>
            <a:ext cx="6869952" cy="1107996"/>
          </a:xfrm>
          <a:prstGeom prst="rect">
            <a:avLst/>
          </a:prstGeom>
          <a:noFill/>
        </p:spPr>
        <p:txBody>
          <a:bodyPr wrap="square" rtlCol="0">
            <a:spAutoFit/>
          </a:bodyPr>
          <a:lstStyle/>
          <a:p>
            <a:pPr algn="ctr"/>
            <a:r>
              <a:rPr lang="en-US" sz="6600" dirty="0">
                <a:solidFill>
                  <a:schemeClr val="bg1"/>
                </a:solidFill>
                <a:latin typeface="Georgia"/>
                <a:cs typeface="Georgia"/>
              </a:rPr>
              <a:t>Feedback</a:t>
            </a:r>
          </a:p>
        </p:txBody>
      </p:sp>
    </p:spTree>
    <p:extLst>
      <p:ext uri="{BB962C8B-B14F-4D97-AF65-F5344CB8AC3E}">
        <p14:creationId xmlns:p14="http://schemas.microsoft.com/office/powerpoint/2010/main" val="16068033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Aim</a:t>
            </a:r>
          </a:p>
        </p:txBody>
      </p:sp>
      <p:sp>
        <p:nvSpPr>
          <p:cNvPr id="3" name="Content Placeholder 2"/>
          <p:cNvSpPr>
            <a:spLocks noGrp="1"/>
          </p:cNvSpPr>
          <p:nvPr>
            <p:ph idx="1"/>
          </p:nvPr>
        </p:nvSpPr>
        <p:spPr>
          <a:noFill/>
        </p:spPr>
        <p:txBody>
          <a:bodyPr anchor="ctr"/>
          <a:lstStyle/>
          <a:p>
            <a:pPr marL="0" indent="0" algn="ctr">
              <a:lnSpc>
                <a:spcPct val="140000"/>
              </a:lnSpc>
              <a:buNone/>
              <a:defRPr/>
            </a:pPr>
            <a:r>
              <a:rPr lang="en-GB" sz="4400" dirty="0">
                <a:latin typeface="Georgia" panose="02040502050405020303" pitchFamily="18" charset="0"/>
              </a:rPr>
              <a:t>To understand how to give feedback</a:t>
            </a:r>
          </a:p>
          <a:p>
            <a:endParaRPr lang="en-US" dirty="0">
              <a:latin typeface="Georgia"/>
              <a:cs typeface="Georgia"/>
            </a:endParaRPr>
          </a:p>
        </p:txBody>
      </p:sp>
    </p:spTree>
    <p:extLst>
      <p:ext uri="{BB962C8B-B14F-4D97-AF65-F5344CB8AC3E}">
        <p14:creationId xmlns:p14="http://schemas.microsoft.com/office/powerpoint/2010/main" val="24895096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What is Feedback?</a:t>
            </a:r>
          </a:p>
        </p:txBody>
      </p:sp>
      <p:sp>
        <p:nvSpPr>
          <p:cNvPr id="3" name="Content Placeholder 2"/>
          <p:cNvSpPr>
            <a:spLocks noGrp="1"/>
          </p:cNvSpPr>
          <p:nvPr>
            <p:ph idx="1"/>
          </p:nvPr>
        </p:nvSpPr>
        <p:spPr>
          <a:noFill/>
        </p:spPr>
        <p:txBody>
          <a:bodyPr/>
          <a:lstStyle/>
          <a:p>
            <a:r>
              <a:rPr lang="en-GB" altLang="en-US" sz="4000" dirty="0">
                <a:latin typeface="Georgia" panose="02040502050405020303" pitchFamily="18" charset="0"/>
                <a:ea typeface="ＭＳ Ｐゴシック" panose="020B0600070205080204" pitchFamily="34" charset="-128"/>
              </a:rPr>
              <a:t>Looking at</a:t>
            </a:r>
          </a:p>
          <a:p>
            <a:pPr lvl="1"/>
            <a:r>
              <a:rPr lang="en-GB" altLang="en-US" sz="3600" dirty="0">
                <a:latin typeface="Georgia" panose="02040502050405020303" pitchFamily="18" charset="0"/>
                <a:ea typeface="ＭＳ Ｐゴシック" panose="020B0600070205080204" pitchFamily="34" charset="-128"/>
              </a:rPr>
              <a:t>“How you did”</a:t>
            </a:r>
          </a:p>
          <a:p>
            <a:pPr lvl="1"/>
            <a:r>
              <a:rPr lang="en-GB" altLang="en-US" sz="3600" dirty="0">
                <a:latin typeface="Georgia" panose="02040502050405020303" pitchFamily="18" charset="0"/>
                <a:ea typeface="ＭＳ Ｐゴシック" panose="020B0600070205080204" pitchFamily="34" charset="-128"/>
              </a:rPr>
              <a:t>“What you can change”</a:t>
            </a:r>
          </a:p>
          <a:p>
            <a:r>
              <a:rPr lang="en-GB" altLang="en-US" sz="4000" dirty="0">
                <a:latin typeface="Georgia" panose="02040502050405020303" pitchFamily="18" charset="0"/>
                <a:ea typeface="ＭＳ Ｐゴシック" panose="020B0600070205080204" pitchFamily="34" charset="-128"/>
              </a:rPr>
              <a:t>Positive approach</a:t>
            </a:r>
          </a:p>
          <a:p>
            <a:pPr lvl="1"/>
            <a:r>
              <a:rPr lang="en-GB" altLang="en-US" sz="3600" dirty="0">
                <a:latin typeface="Georgia" panose="02040502050405020303" pitchFamily="18" charset="0"/>
                <a:ea typeface="ＭＳ Ｐゴシック" panose="020B0600070205080204" pitchFamily="34" charset="-128"/>
              </a:rPr>
              <a:t>Five positive points for every negative</a:t>
            </a:r>
          </a:p>
          <a:p>
            <a:endParaRPr lang="en-US" dirty="0">
              <a:latin typeface="Georgia"/>
              <a:cs typeface="Georgia"/>
            </a:endParaRPr>
          </a:p>
        </p:txBody>
      </p:sp>
    </p:spTree>
    <p:extLst>
      <p:ext uri="{BB962C8B-B14F-4D97-AF65-F5344CB8AC3E}">
        <p14:creationId xmlns:p14="http://schemas.microsoft.com/office/powerpoint/2010/main" val="35957139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Feedback in Learning Cycle</a:t>
            </a:r>
          </a:p>
        </p:txBody>
      </p:sp>
      <p:sp>
        <p:nvSpPr>
          <p:cNvPr id="4" name="Text Box 3">
            <a:extLst>
              <a:ext uri="{FF2B5EF4-FFF2-40B4-BE49-F238E27FC236}">
                <a16:creationId xmlns:a16="http://schemas.microsoft.com/office/drawing/2014/main" id="{946BCA99-5C66-D944-831F-A3C7180BFE3F}"/>
              </a:ext>
            </a:extLst>
          </p:cNvPr>
          <p:cNvSpPr txBox="1">
            <a:spLocks noChangeArrowheads="1"/>
          </p:cNvSpPr>
          <p:nvPr/>
        </p:nvSpPr>
        <p:spPr bwMode="auto">
          <a:xfrm>
            <a:off x="5181601" y="2277035"/>
            <a:ext cx="1489075"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defRPr/>
            </a:pPr>
            <a:r>
              <a:rPr lang="en-GB" sz="4000">
                <a:latin typeface="Georgia" panose="02040502050405020303" pitchFamily="18" charset="0"/>
              </a:rPr>
              <a:t>Do</a:t>
            </a:r>
            <a:endParaRPr lang="en-GB">
              <a:latin typeface="Georgia" panose="02040502050405020303" pitchFamily="18" charset="0"/>
            </a:endParaRPr>
          </a:p>
        </p:txBody>
      </p:sp>
      <p:sp>
        <p:nvSpPr>
          <p:cNvPr id="5" name="Text Box 4">
            <a:extLst>
              <a:ext uri="{FF2B5EF4-FFF2-40B4-BE49-F238E27FC236}">
                <a16:creationId xmlns:a16="http://schemas.microsoft.com/office/drawing/2014/main" id="{A7F5285E-1A41-C94E-8EAC-119AFC38E736}"/>
              </a:ext>
            </a:extLst>
          </p:cNvPr>
          <p:cNvSpPr txBox="1">
            <a:spLocks noChangeArrowheads="1"/>
          </p:cNvSpPr>
          <p:nvPr/>
        </p:nvSpPr>
        <p:spPr bwMode="auto">
          <a:xfrm>
            <a:off x="7347952" y="3420035"/>
            <a:ext cx="2550699" cy="144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defRPr/>
            </a:pPr>
            <a:r>
              <a:rPr lang="en-GB" sz="4400">
                <a:latin typeface="Georgia" panose="02040502050405020303" pitchFamily="18" charset="0"/>
              </a:rPr>
              <a:t>Look +</a:t>
            </a:r>
          </a:p>
          <a:p>
            <a:pPr algn="ctr" eaLnBrk="1" hangingPunct="1">
              <a:defRPr/>
            </a:pPr>
            <a:r>
              <a:rPr lang="en-GB" sz="4400">
                <a:latin typeface="Georgia" panose="02040502050405020303" pitchFamily="18" charset="0"/>
              </a:rPr>
              <a:t>Feedback</a:t>
            </a:r>
          </a:p>
        </p:txBody>
      </p:sp>
      <p:sp>
        <p:nvSpPr>
          <p:cNvPr id="6" name="Text Box 5">
            <a:extLst>
              <a:ext uri="{FF2B5EF4-FFF2-40B4-BE49-F238E27FC236}">
                <a16:creationId xmlns:a16="http://schemas.microsoft.com/office/drawing/2014/main" id="{05BD33B3-DC6F-DD40-A91E-04E79A87C0F5}"/>
              </a:ext>
            </a:extLst>
          </p:cNvPr>
          <p:cNvSpPr txBox="1">
            <a:spLocks noChangeArrowheads="1"/>
          </p:cNvSpPr>
          <p:nvPr/>
        </p:nvSpPr>
        <p:spPr bwMode="auto">
          <a:xfrm>
            <a:off x="5054991" y="5629835"/>
            <a:ext cx="1527982" cy="7078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defRPr/>
            </a:pPr>
            <a:r>
              <a:rPr lang="en-GB" sz="4000">
                <a:latin typeface="Georgia" panose="02040502050405020303" pitchFamily="18" charset="0"/>
              </a:rPr>
              <a:t>Think</a:t>
            </a:r>
            <a:endParaRPr lang="en-GB">
              <a:latin typeface="Georgia" panose="02040502050405020303" pitchFamily="18" charset="0"/>
            </a:endParaRPr>
          </a:p>
        </p:txBody>
      </p:sp>
      <p:sp>
        <p:nvSpPr>
          <p:cNvPr id="7" name="Text Box 6">
            <a:extLst>
              <a:ext uri="{FF2B5EF4-FFF2-40B4-BE49-F238E27FC236}">
                <a16:creationId xmlns:a16="http://schemas.microsoft.com/office/drawing/2014/main" id="{3977DD61-974D-E048-9A61-72F2F75CA17E}"/>
              </a:ext>
            </a:extLst>
          </p:cNvPr>
          <p:cNvSpPr txBox="1">
            <a:spLocks noChangeArrowheads="1"/>
          </p:cNvSpPr>
          <p:nvPr/>
        </p:nvSpPr>
        <p:spPr bwMode="auto">
          <a:xfrm>
            <a:off x="2330688" y="3801035"/>
            <a:ext cx="2052165" cy="7694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defRPr/>
            </a:pPr>
            <a:r>
              <a:rPr lang="en-GB" sz="4400" dirty="0">
                <a:latin typeface="Georgia" panose="02040502050405020303" pitchFamily="18" charset="0"/>
              </a:rPr>
              <a:t>Change</a:t>
            </a:r>
            <a:endParaRPr lang="en-GB" sz="4000" dirty="0">
              <a:latin typeface="Georgia" panose="02040502050405020303" pitchFamily="18" charset="0"/>
            </a:endParaRPr>
          </a:p>
        </p:txBody>
      </p:sp>
      <p:cxnSp>
        <p:nvCxnSpPr>
          <p:cNvPr id="8" name="AutoShape 7">
            <a:extLst>
              <a:ext uri="{FF2B5EF4-FFF2-40B4-BE49-F238E27FC236}">
                <a16:creationId xmlns:a16="http://schemas.microsoft.com/office/drawing/2014/main" id="{56DA00DC-2FA9-5745-B8A6-B2B6D729B43C}"/>
              </a:ext>
            </a:extLst>
          </p:cNvPr>
          <p:cNvCxnSpPr>
            <a:cxnSpLocks noChangeShapeType="1"/>
          </p:cNvCxnSpPr>
          <p:nvPr/>
        </p:nvCxnSpPr>
        <p:spPr bwMode="auto">
          <a:xfrm flipV="1">
            <a:off x="3581401" y="2658035"/>
            <a:ext cx="1371600" cy="914400"/>
          </a:xfrm>
          <a:prstGeom prst="straightConnector1">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9" name="AutoShape 8">
            <a:extLst>
              <a:ext uri="{FF2B5EF4-FFF2-40B4-BE49-F238E27FC236}">
                <a16:creationId xmlns:a16="http://schemas.microsoft.com/office/drawing/2014/main" id="{6278620F-0799-964D-B512-A7F17529DCCD}"/>
              </a:ext>
            </a:extLst>
          </p:cNvPr>
          <p:cNvCxnSpPr>
            <a:cxnSpLocks noChangeShapeType="1"/>
          </p:cNvCxnSpPr>
          <p:nvPr/>
        </p:nvCxnSpPr>
        <p:spPr bwMode="auto">
          <a:xfrm>
            <a:off x="6934201" y="2734235"/>
            <a:ext cx="1295400" cy="609600"/>
          </a:xfrm>
          <a:prstGeom prst="straightConnector1">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0" name="AutoShape 9">
            <a:extLst>
              <a:ext uri="{FF2B5EF4-FFF2-40B4-BE49-F238E27FC236}">
                <a16:creationId xmlns:a16="http://schemas.microsoft.com/office/drawing/2014/main" id="{F19BE4B6-5CBF-C843-B621-92796850AC5D}"/>
              </a:ext>
            </a:extLst>
          </p:cNvPr>
          <p:cNvCxnSpPr>
            <a:cxnSpLocks noChangeShapeType="1"/>
          </p:cNvCxnSpPr>
          <p:nvPr/>
        </p:nvCxnSpPr>
        <p:spPr bwMode="auto">
          <a:xfrm flipH="1">
            <a:off x="7162801" y="4944035"/>
            <a:ext cx="990600" cy="838200"/>
          </a:xfrm>
          <a:prstGeom prst="straightConnector1">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1" name="AutoShape 10">
            <a:extLst>
              <a:ext uri="{FF2B5EF4-FFF2-40B4-BE49-F238E27FC236}">
                <a16:creationId xmlns:a16="http://schemas.microsoft.com/office/drawing/2014/main" id="{C719FFFA-5911-324A-89DF-47ADCC7F5264}"/>
              </a:ext>
            </a:extLst>
          </p:cNvPr>
          <p:cNvCxnSpPr>
            <a:cxnSpLocks noChangeShapeType="1"/>
          </p:cNvCxnSpPr>
          <p:nvPr/>
        </p:nvCxnSpPr>
        <p:spPr bwMode="auto">
          <a:xfrm flipH="1" flipV="1">
            <a:off x="3657601" y="4791635"/>
            <a:ext cx="1143000" cy="914400"/>
          </a:xfrm>
          <a:prstGeom prst="straightConnector1">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88987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How to Give Feedback</a:t>
            </a:r>
          </a:p>
        </p:txBody>
      </p:sp>
      <p:sp>
        <p:nvSpPr>
          <p:cNvPr id="3" name="Content Placeholder 2"/>
          <p:cNvSpPr>
            <a:spLocks noGrp="1"/>
          </p:cNvSpPr>
          <p:nvPr>
            <p:ph idx="1"/>
          </p:nvPr>
        </p:nvSpPr>
        <p:spPr>
          <a:noFill/>
        </p:spPr>
        <p:txBody>
          <a:bodyPr/>
          <a:lstStyle/>
          <a:p>
            <a:r>
              <a:rPr lang="en-GB" altLang="en-US" sz="4000" dirty="0">
                <a:ea typeface="ＭＳ Ｐゴシック" panose="020B0600070205080204" pitchFamily="34" charset="-128"/>
              </a:rPr>
              <a:t>“</a:t>
            </a:r>
            <a:r>
              <a:rPr lang="en-GB" altLang="en-US" sz="4000" dirty="0">
                <a:latin typeface="Georgia" panose="02040502050405020303" pitchFamily="18" charset="0"/>
                <a:ea typeface="ＭＳ Ｐゴシック" panose="020B0600070205080204" pitchFamily="34" charset="-128"/>
              </a:rPr>
              <a:t>What was good?”</a:t>
            </a:r>
          </a:p>
          <a:p>
            <a:pPr lvl="1"/>
            <a:r>
              <a:rPr lang="en-GB" altLang="en-US" sz="4000" dirty="0">
                <a:latin typeface="Georgia" panose="02040502050405020303" pitchFamily="18" charset="0"/>
                <a:ea typeface="ＭＳ Ｐゴシック" panose="020B0600070205080204" pitchFamily="34" charset="-128"/>
              </a:rPr>
              <a:t>First by learner</a:t>
            </a:r>
          </a:p>
          <a:p>
            <a:pPr lvl="1"/>
            <a:r>
              <a:rPr lang="en-GB" altLang="en-US" sz="4000" dirty="0">
                <a:latin typeface="Georgia" panose="02040502050405020303" pitchFamily="18" charset="0"/>
                <a:ea typeface="ＭＳ Ｐゴシック" panose="020B0600070205080204" pitchFamily="34" charset="-128"/>
              </a:rPr>
              <a:t>Then by teacher / group</a:t>
            </a:r>
          </a:p>
          <a:p>
            <a:r>
              <a:rPr lang="en-GB" altLang="en-US" sz="4000" dirty="0">
                <a:latin typeface="Georgia" panose="02040502050405020303" pitchFamily="18" charset="0"/>
                <a:ea typeface="ＭＳ Ｐゴシック" panose="020B0600070205080204" pitchFamily="34" charset="-128"/>
              </a:rPr>
              <a:t>“What can you improve?”</a:t>
            </a:r>
          </a:p>
          <a:p>
            <a:pPr lvl="1"/>
            <a:r>
              <a:rPr lang="en-GB" altLang="en-US" sz="4000" dirty="0">
                <a:latin typeface="Georgia" panose="02040502050405020303" pitchFamily="18" charset="0"/>
                <a:ea typeface="ＭＳ Ｐゴシック" panose="020B0600070205080204" pitchFamily="34" charset="-128"/>
              </a:rPr>
              <a:t>First by learner</a:t>
            </a:r>
          </a:p>
          <a:p>
            <a:pPr lvl="1"/>
            <a:r>
              <a:rPr lang="en-GB" altLang="en-US" sz="4000" dirty="0">
                <a:latin typeface="Georgia" panose="02040502050405020303" pitchFamily="18" charset="0"/>
                <a:ea typeface="ＭＳ Ｐゴシック" panose="020B0600070205080204" pitchFamily="34" charset="-128"/>
              </a:rPr>
              <a:t>Then by teacher / group</a:t>
            </a:r>
            <a:endParaRPr lang="en-GB" altLang="en-US" sz="3200" dirty="0">
              <a:latin typeface="Georgia" panose="02040502050405020303" pitchFamily="18" charset="0"/>
              <a:ea typeface="ＭＳ Ｐゴシック" panose="020B0600070205080204" pitchFamily="34" charset="-128"/>
            </a:endParaRPr>
          </a:p>
          <a:p>
            <a:endParaRPr lang="en-US" dirty="0">
              <a:latin typeface="Georgia"/>
              <a:cs typeface="Georgia"/>
            </a:endParaRPr>
          </a:p>
        </p:txBody>
      </p:sp>
    </p:spTree>
    <p:extLst>
      <p:ext uri="{BB962C8B-B14F-4D97-AF65-F5344CB8AC3E}">
        <p14:creationId xmlns:p14="http://schemas.microsoft.com/office/powerpoint/2010/main" val="15289974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Giving Feedback</a:t>
            </a:r>
          </a:p>
        </p:txBody>
      </p:sp>
      <p:sp>
        <p:nvSpPr>
          <p:cNvPr id="3" name="Content Placeholder 2"/>
          <p:cNvSpPr>
            <a:spLocks noGrp="1"/>
          </p:cNvSpPr>
          <p:nvPr>
            <p:ph idx="1"/>
          </p:nvPr>
        </p:nvSpPr>
        <p:spPr>
          <a:noFill/>
        </p:spPr>
        <p:txBody>
          <a:bodyPr/>
          <a:lstStyle/>
          <a:p>
            <a:r>
              <a:rPr lang="en-GB" altLang="en-US" sz="4000" dirty="0">
                <a:latin typeface="Georgia" panose="02040502050405020303" pitchFamily="18" charset="0"/>
                <a:ea typeface="ＭＳ Ｐゴシック" panose="020B0600070205080204" pitchFamily="34" charset="-128"/>
              </a:rPr>
              <a:t>On things you can change </a:t>
            </a:r>
            <a:endParaRPr lang="en-GB" altLang="en-US" sz="4000" dirty="0">
              <a:solidFill>
                <a:schemeClr val="folHlink"/>
              </a:solidFill>
              <a:latin typeface="Georgia" panose="02040502050405020303" pitchFamily="18" charset="0"/>
              <a:ea typeface="ＭＳ Ｐゴシック" panose="020B0600070205080204" pitchFamily="34" charset="-128"/>
            </a:endParaRPr>
          </a:p>
          <a:p>
            <a:r>
              <a:rPr lang="en-GB" altLang="en-US" sz="4000" dirty="0">
                <a:latin typeface="Georgia" panose="02040502050405020303" pitchFamily="18" charset="0"/>
                <a:ea typeface="ＭＳ Ｐゴシック" panose="020B0600070205080204" pitchFamily="34" charset="-128"/>
              </a:rPr>
              <a:t>Be specific </a:t>
            </a:r>
          </a:p>
          <a:p>
            <a:pPr lvl="1"/>
            <a:r>
              <a:rPr lang="en-GB" altLang="en-US" sz="4000" dirty="0">
                <a:latin typeface="Georgia" panose="02040502050405020303" pitchFamily="18" charset="0"/>
                <a:ea typeface="ＭＳ Ｐゴシック" panose="020B0600070205080204" pitchFamily="34" charset="-128"/>
              </a:rPr>
              <a:t>“when you said…your voice was…” </a:t>
            </a:r>
          </a:p>
          <a:p>
            <a:pPr lvl="1"/>
            <a:r>
              <a:rPr lang="en-GB" altLang="en-US" sz="4000" dirty="0">
                <a:latin typeface="Georgia" panose="02040502050405020303" pitchFamily="18" charset="0"/>
                <a:ea typeface="ＭＳ Ｐゴシック" panose="020B0600070205080204" pitchFamily="34" charset="-128"/>
              </a:rPr>
              <a:t>“when you talked about…your back was to the audience”</a:t>
            </a:r>
            <a:endParaRPr lang="en-GB" altLang="en-US" sz="3200" dirty="0">
              <a:latin typeface="Georgia" panose="02040502050405020303" pitchFamily="18" charset="0"/>
              <a:ea typeface="ＭＳ Ｐゴシック" panose="020B0600070205080204" pitchFamily="34" charset="-128"/>
            </a:endParaRPr>
          </a:p>
          <a:p>
            <a:endParaRPr lang="en-US" dirty="0">
              <a:latin typeface="Georgia"/>
              <a:cs typeface="Georgia"/>
            </a:endParaRPr>
          </a:p>
        </p:txBody>
      </p:sp>
    </p:spTree>
    <p:extLst>
      <p:ext uri="{BB962C8B-B14F-4D97-AF65-F5344CB8AC3E}">
        <p14:creationId xmlns:p14="http://schemas.microsoft.com/office/powerpoint/2010/main" val="42119350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Make Observations On…</a:t>
            </a:r>
          </a:p>
        </p:txBody>
      </p:sp>
      <p:sp>
        <p:nvSpPr>
          <p:cNvPr id="3" name="Content Placeholder 2"/>
          <p:cNvSpPr>
            <a:spLocks noGrp="1"/>
          </p:cNvSpPr>
          <p:nvPr>
            <p:ph idx="1"/>
          </p:nvPr>
        </p:nvSpPr>
        <p:spPr>
          <a:noFill/>
        </p:spPr>
        <p:txBody>
          <a:bodyPr/>
          <a:lstStyle/>
          <a:p>
            <a:pPr lvl="1">
              <a:buFont typeface="Times" charset="0"/>
              <a:buChar char="•"/>
              <a:defRPr/>
            </a:pPr>
            <a:r>
              <a:rPr lang="en-GB" sz="3600" dirty="0">
                <a:latin typeface="Georgia" panose="02040502050405020303" pitchFamily="18" charset="0"/>
              </a:rPr>
              <a:t>Clear aim &amp; summary</a:t>
            </a:r>
          </a:p>
          <a:p>
            <a:pPr lvl="1">
              <a:buFont typeface="Times" charset="0"/>
              <a:buChar char="•"/>
              <a:defRPr/>
            </a:pPr>
            <a:r>
              <a:rPr lang="en-GB" sz="3600" dirty="0">
                <a:latin typeface="Georgia" panose="02040502050405020303" pitchFamily="18" charset="0"/>
              </a:rPr>
              <a:t>Voice </a:t>
            </a:r>
          </a:p>
          <a:p>
            <a:pPr lvl="1">
              <a:buFont typeface="Times" charset="0"/>
              <a:buChar char="•"/>
              <a:defRPr/>
            </a:pPr>
            <a:r>
              <a:rPr lang="en-GB" sz="3600" dirty="0">
                <a:latin typeface="Georgia" panose="02040502050405020303" pitchFamily="18" charset="0"/>
              </a:rPr>
              <a:t>Eye contact </a:t>
            </a:r>
          </a:p>
          <a:p>
            <a:pPr lvl="1">
              <a:buFont typeface="Times" charset="0"/>
              <a:buChar char="•"/>
              <a:defRPr/>
            </a:pPr>
            <a:r>
              <a:rPr lang="en-GB" sz="3600" dirty="0">
                <a:latin typeface="Georgia" panose="02040502050405020303" pitchFamily="18" charset="0"/>
              </a:rPr>
              <a:t>Body position &amp; movement </a:t>
            </a:r>
          </a:p>
          <a:p>
            <a:pPr lvl="1">
              <a:buFont typeface="Times" charset="0"/>
              <a:buChar char="•"/>
              <a:defRPr/>
            </a:pPr>
            <a:r>
              <a:rPr lang="en-GB" sz="3600" dirty="0">
                <a:latin typeface="Georgia" panose="02040502050405020303" pitchFamily="18" charset="0"/>
              </a:rPr>
              <a:t>Communication with audience</a:t>
            </a:r>
          </a:p>
          <a:p>
            <a:pPr lvl="1">
              <a:buFont typeface="Times" charset="0"/>
              <a:buChar char="•"/>
              <a:defRPr/>
            </a:pPr>
            <a:r>
              <a:rPr lang="en-GB" sz="3600" dirty="0">
                <a:latin typeface="Georgia" panose="02040502050405020303" pitchFamily="18" charset="0"/>
              </a:rPr>
              <a:t>Pace &amp; timing</a:t>
            </a:r>
          </a:p>
        </p:txBody>
      </p:sp>
    </p:spTree>
    <p:extLst>
      <p:ext uri="{BB962C8B-B14F-4D97-AF65-F5344CB8AC3E}">
        <p14:creationId xmlns:p14="http://schemas.microsoft.com/office/powerpoint/2010/main" val="30696754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Receiving Feedback</a:t>
            </a:r>
          </a:p>
        </p:txBody>
      </p:sp>
      <p:sp>
        <p:nvSpPr>
          <p:cNvPr id="3" name="Content Placeholder 2"/>
          <p:cNvSpPr>
            <a:spLocks noGrp="1"/>
          </p:cNvSpPr>
          <p:nvPr>
            <p:ph idx="1"/>
          </p:nvPr>
        </p:nvSpPr>
        <p:spPr>
          <a:noFill/>
        </p:spPr>
        <p:txBody>
          <a:bodyPr/>
          <a:lstStyle/>
          <a:p>
            <a:r>
              <a:rPr lang="en-US" altLang="en-US" sz="4000" dirty="0">
                <a:latin typeface="Georgia" panose="02040502050405020303" pitchFamily="18" charset="0"/>
                <a:ea typeface="ＭＳ Ｐゴシック" panose="020B0600070205080204" pitchFamily="34" charset="-128"/>
              </a:rPr>
              <a:t>Listen</a:t>
            </a:r>
          </a:p>
          <a:p>
            <a:r>
              <a:rPr lang="en-US" altLang="en-US" sz="4000" dirty="0">
                <a:latin typeface="Georgia" panose="02040502050405020303" pitchFamily="18" charset="0"/>
                <a:ea typeface="ＭＳ Ｐゴシック" panose="020B0600070205080204" pitchFamily="34" charset="-128"/>
              </a:rPr>
              <a:t>Do not over react </a:t>
            </a:r>
          </a:p>
          <a:p>
            <a:r>
              <a:rPr lang="en-US" altLang="en-US" sz="4000" dirty="0">
                <a:latin typeface="Georgia" panose="02040502050405020303" pitchFamily="18" charset="0"/>
                <a:ea typeface="ＭＳ Ｐゴシック" panose="020B0600070205080204" pitchFamily="34" charset="-128"/>
              </a:rPr>
              <a:t>Decide “do I want to change it?”</a:t>
            </a:r>
          </a:p>
          <a:p>
            <a:r>
              <a:rPr lang="en-US" altLang="en-US" sz="4000" dirty="0">
                <a:latin typeface="Georgia" panose="02040502050405020303" pitchFamily="18" charset="0"/>
                <a:ea typeface="ＭＳ Ｐゴシック" panose="020B0600070205080204" pitchFamily="34" charset="-128"/>
              </a:rPr>
              <a:t>Change your </a:t>
            </a:r>
            <a:r>
              <a:rPr lang="en-US" altLang="en-US" sz="4000" dirty="0" err="1">
                <a:latin typeface="Georgia" panose="02040502050405020303" pitchFamily="18" charset="0"/>
                <a:ea typeface="ＭＳ Ｐゴシック" panose="020B0600070205080204" pitchFamily="34" charset="-128"/>
              </a:rPr>
              <a:t>behaviour</a:t>
            </a:r>
            <a:r>
              <a:rPr lang="en-US" altLang="en-US" sz="4000" dirty="0">
                <a:latin typeface="Georgia" panose="02040502050405020303" pitchFamily="18" charset="0"/>
                <a:ea typeface="ＭＳ Ｐゴシック" panose="020B0600070205080204" pitchFamily="34" charset="-128"/>
              </a:rPr>
              <a:t> </a:t>
            </a:r>
          </a:p>
          <a:p>
            <a:endParaRPr lang="en-US" dirty="0">
              <a:latin typeface="Georgia"/>
              <a:cs typeface="Georgia"/>
            </a:endParaRPr>
          </a:p>
        </p:txBody>
      </p:sp>
    </p:spTree>
    <p:extLst>
      <p:ext uri="{BB962C8B-B14F-4D97-AF65-F5344CB8AC3E}">
        <p14:creationId xmlns:p14="http://schemas.microsoft.com/office/powerpoint/2010/main" val="29512363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Feedback in the Learning Cycle</a:t>
            </a:r>
          </a:p>
        </p:txBody>
      </p:sp>
      <p:sp>
        <p:nvSpPr>
          <p:cNvPr id="4" name="Text Box 3">
            <a:extLst>
              <a:ext uri="{FF2B5EF4-FFF2-40B4-BE49-F238E27FC236}">
                <a16:creationId xmlns:a16="http://schemas.microsoft.com/office/drawing/2014/main" id="{46CBA604-6B3D-944D-9289-E9218DEDF2F9}"/>
              </a:ext>
            </a:extLst>
          </p:cNvPr>
          <p:cNvSpPr txBox="1">
            <a:spLocks noChangeArrowheads="1"/>
          </p:cNvSpPr>
          <p:nvPr/>
        </p:nvSpPr>
        <p:spPr bwMode="auto">
          <a:xfrm>
            <a:off x="4952999" y="2066365"/>
            <a:ext cx="1489075"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defRPr/>
            </a:pPr>
            <a:r>
              <a:rPr lang="en-GB" sz="4000">
                <a:latin typeface="Georgia" panose="02040502050405020303" pitchFamily="18" charset="0"/>
              </a:rPr>
              <a:t>Do</a:t>
            </a:r>
            <a:endParaRPr lang="en-GB">
              <a:latin typeface="Georgia" panose="02040502050405020303" pitchFamily="18" charset="0"/>
            </a:endParaRPr>
          </a:p>
        </p:txBody>
      </p:sp>
      <p:sp>
        <p:nvSpPr>
          <p:cNvPr id="5" name="Text Box 4">
            <a:extLst>
              <a:ext uri="{FF2B5EF4-FFF2-40B4-BE49-F238E27FC236}">
                <a16:creationId xmlns:a16="http://schemas.microsoft.com/office/drawing/2014/main" id="{BE9654BA-7434-DA4C-88D4-7A1E5473F840}"/>
              </a:ext>
            </a:extLst>
          </p:cNvPr>
          <p:cNvSpPr txBox="1">
            <a:spLocks noChangeArrowheads="1"/>
          </p:cNvSpPr>
          <p:nvPr/>
        </p:nvSpPr>
        <p:spPr bwMode="auto">
          <a:xfrm>
            <a:off x="7347951" y="3133165"/>
            <a:ext cx="2550698" cy="144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defRPr/>
            </a:pPr>
            <a:r>
              <a:rPr lang="en-GB" sz="4400">
                <a:latin typeface="Georgia" panose="02040502050405020303" pitchFamily="18" charset="0"/>
              </a:rPr>
              <a:t>Look +</a:t>
            </a:r>
          </a:p>
          <a:p>
            <a:pPr algn="ctr" eaLnBrk="1" hangingPunct="1">
              <a:defRPr/>
            </a:pPr>
            <a:r>
              <a:rPr lang="en-GB" sz="4400">
                <a:latin typeface="Georgia" panose="02040502050405020303" pitchFamily="18" charset="0"/>
              </a:rPr>
              <a:t>Feedback</a:t>
            </a:r>
          </a:p>
        </p:txBody>
      </p:sp>
      <p:sp>
        <p:nvSpPr>
          <p:cNvPr id="6" name="Text Box 5">
            <a:extLst>
              <a:ext uri="{FF2B5EF4-FFF2-40B4-BE49-F238E27FC236}">
                <a16:creationId xmlns:a16="http://schemas.microsoft.com/office/drawing/2014/main" id="{DAC14536-6368-E646-B3CD-9B58D40B1E16}"/>
              </a:ext>
            </a:extLst>
          </p:cNvPr>
          <p:cNvSpPr txBox="1">
            <a:spLocks noChangeArrowheads="1"/>
          </p:cNvSpPr>
          <p:nvPr/>
        </p:nvSpPr>
        <p:spPr bwMode="auto">
          <a:xfrm>
            <a:off x="4897273" y="5190565"/>
            <a:ext cx="2299027" cy="144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defRPr/>
            </a:pPr>
            <a:r>
              <a:rPr lang="en-GB" sz="4400">
                <a:latin typeface="Georgia" panose="02040502050405020303" pitchFamily="18" charset="0"/>
              </a:rPr>
              <a:t>Think + </a:t>
            </a:r>
          </a:p>
          <a:p>
            <a:pPr algn="ctr" eaLnBrk="1" hangingPunct="1">
              <a:defRPr/>
            </a:pPr>
            <a:r>
              <a:rPr lang="en-GB" sz="4400">
                <a:latin typeface="Georgia" panose="02040502050405020303" pitchFamily="18" charset="0"/>
              </a:rPr>
              <a:t>decide</a:t>
            </a:r>
            <a:endParaRPr lang="en-GB">
              <a:latin typeface="Georgia" panose="02040502050405020303" pitchFamily="18" charset="0"/>
            </a:endParaRPr>
          </a:p>
        </p:txBody>
      </p:sp>
      <p:sp>
        <p:nvSpPr>
          <p:cNvPr id="7" name="Text Box 6">
            <a:extLst>
              <a:ext uri="{FF2B5EF4-FFF2-40B4-BE49-F238E27FC236}">
                <a16:creationId xmlns:a16="http://schemas.microsoft.com/office/drawing/2014/main" id="{9DE4B401-2A52-F244-B1BF-6501935B33A7}"/>
              </a:ext>
            </a:extLst>
          </p:cNvPr>
          <p:cNvSpPr txBox="1">
            <a:spLocks noChangeArrowheads="1"/>
          </p:cNvSpPr>
          <p:nvPr/>
        </p:nvSpPr>
        <p:spPr bwMode="auto">
          <a:xfrm>
            <a:off x="2102086" y="3514165"/>
            <a:ext cx="2052164" cy="7694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defRPr/>
            </a:pPr>
            <a:r>
              <a:rPr lang="en-GB" sz="4400" dirty="0">
                <a:latin typeface="Georgia" panose="02040502050405020303" pitchFamily="18" charset="0"/>
              </a:rPr>
              <a:t>Change</a:t>
            </a:r>
            <a:endParaRPr lang="en-GB" sz="4000" dirty="0">
              <a:latin typeface="Georgia" panose="02040502050405020303" pitchFamily="18" charset="0"/>
            </a:endParaRPr>
          </a:p>
        </p:txBody>
      </p:sp>
      <p:cxnSp>
        <p:nvCxnSpPr>
          <p:cNvPr id="8" name="AutoShape 7">
            <a:extLst>
              <a:ext uri="{FF2B5EF4-FFF2-40B4-BE49-F238E27FC236}">
                <a16:creationId xmlns:a16="http://schemas.microsoft.com/office/drawing/2014/main" id="{5775E235-4D20-514A-A155-49C78869F263}"/>
              </a:ext>
            </a:extLst>
          </p:cNvPr>
          <p:cNvCxnSpPr>
            <a:cxnSpLocks noChangeShapeType="1"/>
          </p:cNvCxnSpPr>
          <p:nvPr/>
        </p:nvCxnSpPr>
        <p:spPr bwMode="auto">
          <a:xfrm flipV="1">
            <a:off x="3352799" y="2371165"/>
            <a:ext cx="1371600" cy="990600"/>
          </a:xfrm>
          <a:prstGeom prst="straightConnector1">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9" name="AutoShape 8">
            <a:extLst>
              <a:ext uri="{FF2B5EF4-FFF2-40B4-BE49-F238E27FC236}">
                <a16:creationId xmlns:a16="http://schemas.microsoft.com/office/drawing/2014/main" id="{B0507CD3-4953-0C40-BA02-3880B476D604}"/>
              </a:ext>
            </a:extLst>
          </p:cNvPr>
          <p:cNvCxnSpPr>
            <a:cxnSpLocks noChangeShapeType="1"/>
          </p:cNvCxnSpPr>
          <p:nvPr/>
        </p:nvCxnSpPr>
        <p:spPr bwMode="auto">
          <a:xfrm>
            <a:off x="6553199" y="2294965"/>
            <a:ext cx="1219200" cy="609600"/>
          </a:xfrm>
          <a:prstGeom prst="straightConnector1">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0" name="AutoShape 9">
            <a:extLst>
              <a:ext uri="{FF2B5EF4-FFF2-40B4-BE49-F238E27FC236}">
                <a16:creationId xmlns:a16="http://schemas.microsoft.com/office/drawing/2014/main" id="{AE478CA2-2A9F-A64D-9C2F-4A95CF86CFCA}"/>
              </a:ext>
            </a:extLst>
          </p:cNvPr>
          <p:cNvCxnSpPr>
            <a:cxnSpLocks noChangeShapeType="1"/>
          </p:cNvCxnSpPr>
          <p:nvPr/>
        </p:nvCxnSpPr>
        <p:spPr bwMode="auto">
          <a:xfrm flipH="1">
            <a:off x="7162799" y="4657165"/>
            <a:ext cx="914400" cy="838200"/>
          </a:xfrm>
          <a:prstGeom prst="straightConnector1">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1" name="AutoShape 10">
            <a:extLst>
              <a:ext uri="{FF2B5EF4-FFF2-40B4-BE49-F238E27FC236}">
                <a16:creationId xmlns:a16="http://schemas.microsoft.com/office/drawing/2014/main" id="{63B4DD8C-5023-9042-ACB2-EB82E2F61BDD}"/>
              </a:ext>
            </a:extLst>
          </p:cNvPr>
          <p:cNvCxnSpPr>
            <a:cxnSpLocks noChangeShapeType="1"/>
          </p:cNvCxnSpPr>
          <p:nvPr/>
        </p:nvCxnSpPr>
        <p:spPr bwMode="auto">
          <a:xfrm flipH="1" flipV="1">
            <a:off x="3657599" y="4504765"/>
            <a:ext cx="1143000" cy="914400"/>
          </a:xfrm>
          <a:prstGeom prst="straightConnector1">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40919554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Summary</a:t>
            </a:r>
          </a:p>
        </p:txBody>
      </p:sp>
      <p:sp>
        <p:nvSpPr>
          <p:cNvPr id="3" name="Content Placeholder 2"/>
          <p:cNvSpPr>
            <a:spLocks noGrp="1"/>
          </p:cNvSpPr>
          <p:nvPr>
            <p:ph idx="1"/>
          </p:nvPr>
        </p:nvSpPr>
        <p:spPr>
          <a:noFill/>
        </p:spPr>
        <p:txBody>
          <a:bodyPr/>
          <a:lstStyle/>
          <a:p>
            <a:pPr>
              <a:buFont typeface="Times" charset="0"/>
              <a:buChar char="•"/>
              <a:defRPr/>
            </a:pPr>
            <a:r>
              <a:rPr lang="en-GB" sz="4400" dirty="0">
                <a:latin typeface="Georgia" panose="02040502050405020303" pitchFamily="18" charset="0"/>
              </a:rPr>
              <a:t>What was good?</a:t>
            </a:r>
          </a:p>
          <a:p>
            <a:pPr>
              <a:buFont typeface="Times" charset="0"/>
              <a:buChar char="•"/>
              <a:defRPr/>
            </a:pPr>
            <a:r>
              <a:rPr lang="en-GB" sz="4400" dirty="0">
                <a:latin typeface="Georgia" panose="02040502050405020303" pitchFamily="18" charset="0"/>
              </a:rPr>
              <a:t>What can be improved?</a:t>
            </a:r>
          </a:p>
          <a:p>
            <a:pPr>
              <a:buFont typeface="Times" charset="0"/>
              <a:buChar char="•"/>
              <a:defRPr/>
            </a:pPr>
            <a:r>
              <a:rPr lang="en-GB" sz="4400" dirty="0">
                <a:latin typeface="Georgia" panose="02040502050405020303" pitchFamily="18" charset="0"/>
              </a:rPr>
              <a:t>Be specific</a:t>
            </a:r>
          </a:p>
          <a:p>
            <a:pPr>
              <a:buFont typeface="Times" charset="0"/>
              <a:buChar char="•"/>
              <a:defRPr/>
            </a:pPr>
            <a:r>
              <a:rPr lang="en-GB" sz="4400" dirty="0">
                <a:latin typeface="Georgia" panose="02040502050405020303" pitchFamily="18" charset="0"/>
              </a:rPr>
              <a:t>Positive atmosphere</a:t>
            </a:r>
          </a:p>
          <a:p>
            <a:endParaRPr lang="en-US" dirty="0">
              <a:latin typeface="Georgia"/>
              <a:cs typeface="Georgia"/>
            </a:endParaRPr>
          </a:p>
        </p:txBody>
      </p:sp>
    </p:spTree>
    <p:extLst>
      <p:ext uri="{BB962C8B-B14F-4D97-AF65-F5344CB8AC3E}">
        <p14:creationId xmlns:p14="http://schemas.microsoft.com/office/powerpoint/2010/main" val="2376339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a:cs typeface="Georgia"/>
              </a:rPr>
              <a:t>Goals – To Understand:</a:t>
            </a:r>
          </a:p>
        </p:txBody>
      </p:sp>
      <p:sp>
        <p:nvSpPr>
          <p:cNvPr id="4" name="Content Placeholder 3"/>
          <p:cNvSpPr>
            <a:spLocks noGrp="1"/>
          </p:cNvSpPr>
          <p:nvPr>
            <p:ph idx="1"/>
          </p:nvPr>
        </p:nvSpPr>
        <p:spPr/>
        <p:txBody>
          <a:bodyPr>
            <a:normAutofit lnSpcReduction="10000"/>
          </a:bodyPr>
          <a:lstStyle/>
          <a:p>
            <a:pPr>
              <a:lnSpc>
                <a:spcPct val="150000"/>
              </a:lnSpc>
            </a:pPr>
            <a:r>
              <a:rPr lang="en-US" dirty="0">
                <a:latin typeface="Georgia"/>
                <a:cs typeface="Georgia"/>
              </a:rPr>
              <a:t>The KATC/PTC Model</a:t>
            </a:r>
          </a:p>
          <a:p>
            <a:pPr>
              <a:lnSpc>
                <a:spcPct val="150000"/>
              </a:lnSpc>
            </a:pPr>
            <a:r>
              <a:rPr lang="en-US" dirty="0">
                <a:latin typeface="Georgia"/>
                <a:cs typeface="Georgia"/>
              </a:rPr>
              <a:t>How adults learn</a:t>
            </a:r>
          </a:p>
          <a:p>
            <a:pPr>
              <a:lnSpc>
                <a:spcPct val="150000"/>
              </a:lnSpc>
            </a:pPr>
            <a:r>
              <a:rPr lang="en-US" dirty="0">
                <a:latin typeface="Georgia"/>
                <a:cs typeface="Georgia"/>
              </a:rPr>
              <a:t>Different ways of asking questions</a:t>
            </a:r>
          </a:p>
          <a:p>
            <a:pPr>
              <a:lnSpc>
                <a:spcPct val="150000"/>
              </a:lnSpc>
            </a:pPr>
            <a:r>
              <a:rPr lang="en-US" dirty="0">
                <a:latin typeface="Georgia"/>
                <a:cs typeface="Georgia"/>
              </a:rPr>
              <a:t>How to give feedback </a:t>
            </a:r>
          </a:p>
          <a:p>
            <a:pPr>
              <a:lnSpc>
                <a:spcPct val="150000"/>
              </a:lnSpc>
            </a:pPr>
            <a:r>
              <a:rPr lang="en-US" dirty="0">
                <a:latin typeface="Georgia"/>
                <a:cs typeface="Georgia"/>
              </a:rPr>
              <a:t>How to use different presentation styles</a:t>
            </a:r>
          </a:p>
          <a:p>
            <a:pPr>
              <a:lnSpc>
                <a:spcPct val="150000"/>
              </a:lnSpc>
            </a:pPr>
            <a:r>
              <a:rPr lang="en-US" dirty="0">
                <a:latin typeface="Georgia"/>
                <a:cs typeface="Georgia"/>
              </a:rPr>
              <a:t>Language issues </a:t>
            </a:r>
          </a:p>
          <a:p>
            <a:pPr marL="0" indent="0">
              <a:buNone/>
            </a:pPr>
            <a:endParaRPr lang="en-US" dirty="0">
              <a:latin typeface="Georgia"/>
              <a:cs typeface="Georgia"/>
            </a:endParaRPr>
          </a:p>
        </p:txBody>
      </p:sp>
    </p:spTree>
    <p:extLst>
      <p:ext uri="{BB962C8B-B14F-4D97-AF65-F5344CB8AC3E}">
        <p14:creationId xmlns:p14="http://schemas.microsoft.com/office/powerpoint/2010/main" val="15028435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noFill/>
        </p:spPr>
        <p:txBody>
          <a:bodyPr>
            <a:normAutofit/>
          </a:bodyPr>
          <a:lstStyle/>
          <a:p>
            <a:r>
              <a:rPr lang="en-US" sz="6600" dirty="0">
                <a:solidFill>
                  <a:srgbClr val="FFFFFF"/>
                </a:solidFill>
                <a:latin typeface="Georgia"/>
                <a:cs typeface="Georgia"/>
              </a:rPr>
              <a:t>Initial Trauma Assessment </a:t>
            </a:r>
          </a:p>
        </p:txBody>
      </p:sp>
      <p:sp>
        <p:nvSpPr>
          <p:cNvPr id="8" name="Subtitle 7"/>
          <p:cNvSpPr>
            <a:spLocks noGrp="1"/>
          </p:cNvSpPr>
          <p:nvPr>
            <p:ph type="subTitle" idx="1"/>
          </p:nvPr>
        </p:nvSpPr>
        <p:spPr/>
        <p:txBody>
          <a:bodyPr>
            <a:noAutofit/>
          </a:bodyPr>
          <a:lstStyle/>
          <a:p>
            <a:pPr lvl="0">
              <a:lnSpc>
                <a:spcPct val="115000"/>
              </a:lnSpc>
              <a:spcBef>
                <a:spcPts val="0"/>
              </a:spcBef>
              <a:buClr>
                <a:srgbClr val="000000"/>
              </a:buClr>
              <a:buSzPct val="45833"/>
            </a:pPr>
            <a:r>
              <a:rPr lang="en-US" sz="2000" dirty="0">
                <a:solidFill>
                  <a:schemeClr val="bg1"/>
                </a:solidFill>
                <a:latin typeface="Georgia"/>
                <a:ea typeface="Times New Roman"/>
                <a:cs typeface="Georgia"/>
                <a:sym typeface="Times New Roman"/>
              </a:rPr>
              <a:t>Kampala Advanced Trauma Care Course</a:t>
            </a:r>
          </a:p>
          <a:p>
            <a:pPr lvl="0">
              <a:lnSpc>
                <a:spcPct val="115000"/>
              </a:lnSpc>
              <a:spcBef>
                <a:spcPts val="0"/>
              </a:spcBef>
              <a:buClr>
                <a:srgbClr val="000000"/>
              </a:buClr>
              <a:buSzPct val="91666"/>
            </a:pPr>
            <a:r>
              <a:rPr lang="en-US" sz="1100" dirty="0">
                <a:solidFill>
                  <a:schemeClr val="bg1"/>
                </a:solidFill>
                <a:latin typeface="Georgia"/>
                <a:ea typeface="Times New Roman"/>
                <a:cs typeface="Georgia"/>
                <a:sym typeface="Times New Roman"/>
              </a:rPr>
              <a:t> Last Edited August 2016 by Maija Cheung MD &amp; Michael DeWane MD</a:t>
            </a:r>
          </a:p>
        </p:txBody>
      </p:sp>
      <p:sp>
        <p:nvSpPr>
          <p:cNvPr id="9" name="Title 1"/>
          <p:cNvSpPr txBox="1">
            <a:spLocks/>
          </p:cNvSpPr>
          <p:nvPr/>
        </p:nvSpPr>
        <p:spPr>
          <a:xfrm>
            <a:off x="0" y="634933"/>
            <a:ext cx="12192000" cy="5656678"/>
          </a:xfrm>
          <a:prstGeom prst="rect">
            <a:avLst/>
          </a:prstGeom>
          <a:blipFill>
            <a:blip r:embed="rId3"/>
            <a:stretch>
              <a:fillRect/>
            </a:stretch>
          </a:blip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srgbClr val="FFFFFF"/>
              </a:solidFill>
              <a:latin typeface="Georgia"/>
              <a:cs typeface="Georgia"/>
            </a:endParaRPr>
          </a:p>
        </p:txBody>
      </p:sp>
      <p:sp>
        <p:nvSpPr>
          <p:cNvPr id="2" name="TextBox 1"/>
          <p:cNvSpPr txBox="1"/>
          <p:nvPr/>
        </p:nvSpPr>
        <p:spPr>
          <a:xfrm>
            <a:off x="2926680" y="2725042"/>
            <a:ext cx="6869952" cy="1107996"/>
          </a:xfrm>
          <a:prstGeom prst="rect">
            <a:avLst/>
          </a:prstGeom>
          <a:noFill/>
        </p:spPr>
        <p:txBody>
          <a:bodyPr wrap="square" rtlCol="0">
            <a:spAutoFit/>
          </a:bodyPr>
          <a:lstStyle/>
          <a:p>
            <a:pPr algn="ctr"/>
            <a:r>
              <a:rPr lang="en-US" sz="6600">
                <a:solidFill>
                  <a:schemeClr val="bg1"/>
                </a:solidFill>
                <a:latin typeface="Georgia"/>
                <a:cs typeface="Georgia"/>
              </a:rPr>
              <a:t>Presentations</a:t>
            </a:r>
            <a:endParaRPr lang="en-US" sz="6600" dirty="0">
              <a:solidFill>
                <a:schemeClr val="bg1"/>
              </a:solidFill>
              <a:latin typeface="Georgia"/>
              <a:cs typeface="Georgia"/>
            </a:endParaRPr>
          </a:p>
        </p:txBody>
      </p:sp>
    </p:spTree>
    <p:extLst>
      <p:ext uri="{BB962C8B-B14F-4D97-AF65-F5344CB8AC3E}">
        <p14:creationId xmlns:p14="http://schemas.microsoft.com/office/powerpoint/2010/main" val="36406243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Objectives</a:t>
            </a:r>
          </a:p>
        </p:txBody>
      </p:sp>
      <p:sp>
        <p:nvSpPr>
          <p:cNvPr id="3" name="Content Placeholder 2"/>
          <p:cNvSpPr>
            <a:spLocks noGrp="1"/>
          </p:cNvSpPr>
          <p:nvPr>
            <p:ph idx="1"/>
          </p:nvPr>
        </p:nvSpPr>
        <p:spPr>
          <a:noFill/>
        </p:spPr>
        <p:txBody>
          <a:bodyPr/>
          <a:lstStyle/>
          <a:p>
            <a:r>
              <a:rPr lang="en-US" sz="4000" dirty="0">
                <a:latin typeface="Georgia"/>
                <a:cs typeface="Georgia"/>
              </a:rPr>
              <a:t>To know how to plan a presentation</a:t>
            </a:r>
          </a:p>
          <a:p>
            <a:endParaRPr lang="en-US" sz="4000" dirty="0">
              <a:latin typeface="Georgia"/>
              <a:cs typeface="Georgia"/>
            </a:endParaRPr>
          </a:p>
          <a:p>
            <a:r>
              <a:rPr lang="en-US" sz="4000" dirty="0">
                <a:latin typeface="Georgia"/>
                <a:cs typeface="Georgia"/>
              </a:rPr>
              <a:t>To use different presentation styles</a:t>
            </a:r>
          </a:p>
          <a:p>
            <a:endParaRPr lang="en-US" dirty="0">
              <a:latin typeface="Georgia"/>
              <a:cs typeface="Georgia"/>
            </a:endParaRPr>
          </a:p>
        </p:txBody>
      </p:sp>
    </p:spTree>
    <p:extLst>
      <p:ext uri="{BB962C8B-B14F-4D97-AF65-F5344CB8AC3E}">
        <p14:creationId xmlns:p14="http://schemas.microsoft.com/office/powerpoint/2010/main" val="13299846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Presentations</a:t>
            </a:r>
          </a:p>
        </p:txBody>
      </p:sp>
      <p:sp>
        <p:nvSpPr>
          <p:cNvPr id="3" name="Content Placeholder 2"/>
          <p:cNvSpPr>
            <a:spLocks noGrp="1"/>
          </p:cNvSpPr>
          <p:nvPr>
            <p:ph idx="1"/>
          </p:nvPr>
        </p:nvSpPr>
        <p:spPr>
          <a:noFill/>
        </p:spPr>
        <p:txBody>
          <a:bodyPr/>
          <a:lstStyle/>
          <a:p>
            <a:r>
              <a:rPr lang="en-US" sz="4400" dirty="0">
                <a:latin typeface="Georgia"/>
                <a:cs typeface="Georgia"/>
              </a:rPr>
              <a:t>Planning</a:t>
            </a:r>
          </a:p>
          <a:p>
            <a:r>
              <a:rPr lang="en-US" sz="4400" dirty="0">
                <a:latin typeface="Georgia"/>
                <a:cs typeface="Georgia"/>
              </a:rPr>
              <a:t>Delivery</a:t>
            </a:r>
          </a:p>
          <a:p>
            <a:pPr lvl="1"/>
            <a:r>
              <a:rPr lang="en-US" sz="4000" dirty="0">
                <a:latin typeface="Georgia"/>
                <a:cs typeface="Georgia"/>
              </a:rPr>
              <a:t>Beginning</a:t>
            </a:r>
          </a:p>
          <a:p>
            <a:pPr lvl="1"/>
            <a:r>
              <a:rPr lang="en-US" sz="4000" dirty="0">
                <a:latin typeface="Georgia"/>
                <a:cs typeface="Georgia"/>
              </a:rPr>
              <a:t>Middle</a:t>
            </a:r>
          </a:p>
          <a:p>
            <a:pPr lvl="1"/>
            <a:r>
              <a:rPr lang="en-US" sz="4000" dirty="0">
                <a:latin typeface="Georgia"/>
                <a:cs typeface="Georgia"/>
              </a:rPr>
              <a:t>End</a:t>
            </a:r>
          </a:p>
          <a:p>
            <a:r>
              <a:rPr lang="en-US" sz="4400" dirty="0">
                <a:latin typeface="Georgia"/>
                <a:cs typeface="Georgia"/>
              </a:rPr>
              <a:t>Feedback</a:t>
            </a:r>
          </a:p>
          <a:p>
            <a:endParaRPr lang="en-US" dirty="0">
              <a:latin typeface="Georgia"/>
              <a:cs typeface="Georgia"/>
            </a:endParaRPr>
          </a:p>
        </p:txBody>
      </p:sp>
    </p:spTree>
    <p:extLst>
      <p:ext uri="{BB962C8B-B14F-4D97-AF65-F5344CB8AC3E}">
        <p14:creationId xmlns:p14="http://schemas.microsoft.com/office/powerpoint/2010/main" val="3303729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Planning</a:t>
            </a:r>
          </a:p>
        </p:txBody>
      </p:sp>
      <p:sp>
        <p:nvSpPr>
          <p:cNvPr id="3" name="Content Placeholder 2"/>
          <p:cNvSpPr>
            <a:spLocks noGrp="1"/>
          </p:cNvSpPr>
          <p:nvPr>
            <p:ph idx="1"/>
          </p:nvPr>
        </p:nvSpPr>
        <p:spPr>
          <a:noFill/>
        </p:spPr>
        <p:txBody>
          <a:bodyPr>
            <a:normAutofit/>
          </a:bodyPr>
          <a:lstStyle/>
          <a:p>
            <a:pPr>
              <a:buFont typeface="Times" charset="0"/>
              <a:buChar char="•"/>
              <a:defRPr/>
            </a:pPr>
            <a:r>
              <a:rPr lang="en-GB" sz="4000" dirty="0">
                <a:latin typeface="Georgia" panose="02040502050405020303" pitchFamily="18" charset="0"/>
              </a:rPr>
              <a:t>What to teach?</a:t>
            </a:r>
          </a:p>
          <a:p>
            <a:pPr>
              <a:buFont typeface="Times" charset="0"/>
              <a:buChar char="•"/>
              <a:defRPr/>
            </a:pPr>
            <a:r>
              <a:rPr lang="en-GB" sz="4000" dirty="0">
                <a:latin typeface="Georgia" panose="02040502050405020303" pitchFamily="18" charset="0"/>
              </a:rPr>
              <a:t>Who is your audience?</a:t>
            </a:r>
          </a:p>
          <a:p>
            <a:pPr lvl="1">
              <a:buFont typeface="Times" charset="0"/>
              <a:buChar char="•"/>
              <a:defRPr/>
            </a:pPr>
            <a:r>
              <a:rPr lang="en-GB" sz="3600" dirty="0">
                <a:latin typeface="Georgia" panose="02040502050405020303" pitchFamily="18" charset="0"/>
              </a:rPr>
              <a:t>Size</a:t>
            </a:r>
          </a:p>
          <a:p>
            <a:pPr lvl="1">
              <a:buFont typeface="Times" charset="0"/>
              <a:buChar char="•"/>
              <a:defRPr/>
            </a:pPr>
            <a:r>
              <a:rPr lang="en-GB" sz="3600" dirty="0">
                <a:latin typeface="Georgia" panose="02040502050405020303" pitchFamily="18" charset="0"/>
              </a:rPr>
              <a:t>Knowledge level</a:t>
            </a:r>
            <a:endParaRPr lang="en-GB" sz="2800" dirty="0">
              <a:latin typeface="Georgia" panose="02040502050405020303" pitchFamily="18" charset="0"/>
            </a:endParaRPr>
          </a:p>
          <a:p>
            <a:pPr>
              <a:buFont typeface="Times" charset="0"/>
              <a:buChar char="•"/>
              <a:defRPr/>
            </a:pPr>
            <a:r>
              <a:rPr lang="en-GB" sz="4000" dirty="0">
                <a:latin typeface="Georgia" panose="02040502050405020303" pitchFamily="18" charset="0"/>
              </a:rPr>
              <a:t>Which way to communicate with audience?</a:t>
            </a:r>
          </a:p>
          <a:p>
            <a:pPr lvl="1">
              <a:buFont typeface="Times" charset="0"/>
              <a:buChar char="•"/>
              <a:defRPr/>
            </a:pPr>
            <a:r>
              <a:rPr lang="en-GB" sz="3600" dirty="0">
                <a:latin typeface="Georgia" panose="02040502050405020303" pitchFamily="18" charset="0"/>
              </a:rPr>
              <a:t>Choose presentation style</a:t>
            </a:r>
          </a:p>
          <a:p>
            <a:endParaRPr lang="en-US" dirty="0">
              <a:latin typeface="Georgia"/>
              <a:cs typeface="Georgia"/>
            </a:endParaRPr>
          </a:p>
        </p:txBody>
      </p:sp>
    </p:spTree>
    <p:extLst>
      <p:ext uri="{BB962C8B-B14F-4D97-AF65-F5344CB8AC3E}">
        <p14:creationId xmlns:p14="http://schemas.microsoft.com/office/powerpoint/2010/main" val="19496218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To Communicate with the Audience</a:t>
            </a:r>
          </a:p>
        </p:txBody>
      </p:sp>
      <p:sp>
        <p:nvSpPr>
          <p:cNvPr id="3" name="Content Placeholder 2"/>
          <p:cNvSpPr>
            <a:spLocks noGrp="1"/>
          </p:cNvSpPr>
          <p:nvPr>
            <p:ph idx="1"/>
          </p:nvPr>
        </p:nvSpPr>
        <p:spPr>
          <a:noFill/>
        </p:spPr>
        <p:txBody>
          <a:bodyPr>
            <a:normAutofit lnSpcReduction="10000"/>
          </a:bodyPr>
          <a:lstStyle/>
          <a:p>
            <a:pPr>
              <a:buFont typeface="Times" charset="0"/>
              <a:buChar char="•"/>
              <a:defRPr/>
            </a:pPr>
            <a:r>
              <a:rPr lang="en-GB" sz="3600" dirty="0">
                <a:latin typeface="Georgia" panose="02040502050405020303" pitchFamily="18" charset="0"/>
              </a:rPr>
              <a:t>Choose presentation style</a:t>
            </a:r>
          </a:p>
          <a:p>
            <a:pPr lvl="1">
              <a:buFont typeface="Times" charset="0"/>
              <a:buChar char="•"/>
              <a:defRPr/>
            </a:pPr>
            <a:r>
              <a:rPr lang="en-GB" sz="3600" dirty="0">
                <a:latin typeface="Georgia" panose="02040502050405020303" pitchFamily="18" charset="0"/>
              </a:rPr>
              <a:t>Lecture, discussion, teaching a skill, scenario </a:t>
            </a:r>
          </a:p>
          <a:p>
            <a:pPr>
              <a:buFont typeface="Times" charset="0"/>
              <a:buChar char="•"/>
              <a:defRPr/>
            </a:pPr>
            <a:r>
              <a:rPr lang="en-GB" sz="3600" dirty="0">
                <a:latin typeface="Georgia" panose="02040502050405020303" pitchFamily="18" charset="0"/>
              </a:rPr>
              <a:t>Choose equipment </a:t>
            </a:r>
          </a:p>
          <a:p>
            <a:pPr lvl="2">
              <a:defRPr/>
            </a:pPr>
            <a:r>
              <a:rPr lang="en-GB" sz="3600" dirty="0">
                <a:latin typeface="Georgia" panose="02040502050405020303" pitchFamily="18" charset="0"/>
              </a:rPr>
              <a:t>Overhead, black or white board</a:t>
            </a:r>
          </a:p>
          <a:p>
            <a:pPr lvl="2">
              <a:defRPr/>
            </a:pPr>
            <a:r>
              <a:rPr lang="en-GB" sz="3600" dirty="0">
                <a:latin typeface="Georgia" panose="02040502050405020303" pitchFamily="18" charset="0"/>
              </a:rPr>
              <a:t>Use only what is locally available</a:t>
            </a:r>
          </a:p>
          <a:p>
            <a:pPr>
              <a:buFont typeface="Times" charset="0"/>
              <a:buChar char="•"/>
              <a:defRPr/>
            </a:pPr>
            <a:r>
              <a:rPr lang="en-GB" sz="3600" dirty="0">
                <a:latin typeface="Georgia" panose="02040502050405020303" pitchFamily="18" charset="0"/>
              </a:rPr>
              <a:t>Choose layout of room </a:t>
            </a:r>
          </a:p>
          <a:p>
            <a:pPr lvl="2">
              <a:defRPr/>
            </a:pPr>
            <a:r>
              <a:rPr lang="en-GB" sz="3600" dirty="0">
                <a:latin typeface="Georgia" panose="02040502050405020303" pitchFamily="18" charset="0"/>
              </a:rPr>
              <a:t>Move the chairs if necessary</a:t>
            </a:r>
          </a:p>
          <a:p>
            <a:pPr lvl="2">
              <a:defRPr/>
            </a:pPr>
            <a:r>
              <a:rPr lang="en-GB" sz="3600" dirty="0">
                <a:latin typeface="Georgia" panose="02040502050405020303" pitchFamily="18" charset="0"/>
              </a:rPr>
              <a:t>Check lighting, AC, noise, mobile phones</a:t>
            </a:r>
          </a:p>
          <a:p>
            <a:endParaRPr lang="en-US" dirty="0">
              <a:latin typeface="Georgia"/>
              <a:cs typeface="Georgia"/>
            </a:endParaRPr>
          </a:p>
        </p:txBody>
      </p:sp>
    </p:spTree>
    <p:extLst>
      <p:ext uri="{BB962C8B-B14F-4D97-AF65-F5344CB8AC3E}">
        <p14:creationId xmlns:p14="http://schemas.microsoft.com/office/powerpoint/2010/main" val="32152744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Presentation Delivery</a:t>
            </a:r>
          </a:p>
        </p:txBody>
      </p:sp>
      <p:sp>
        <p:nvSpPr>
          <p:cNvPr id="3" name="Content Placeholder 2"/>
          <p:cNvSpPr>
            <a:spLocks noGrp="1"/>
          </p:cNvSpPr>
          <p:nvPr>
            <p:ph idx="1"/>
          </p:nvPr>
        </p:nvSpPr>
        <p:spPr>
          <a:noFill/>
        </p:spPr>
        <p:txBody>
          <a:bodyPr/>
          <a:lstStyle/>
          <a:p>
            <a:pPr>
              <a:buFont typeface="Times" charset="0"/>
              <a:buChar char="•"/>
              <a:defRPr/>
            </a:pPr>
            <a:r>
              <a:rPr lang="en-GB" sz="4000" dirty="0">
                <a:latin typeface="Georgia" panose="02040502050405020303" pitchFamily="18" charset="0"/>
              </a:rPr>
              <a:t>Beginning</a:t>
            </a:r>
          </a:p>
          <a:p>
            <a:pPr lvl="1">
              <a:buFont typeface="Times" charset="0"/>
              <a:buChar char="•"/>
              <a:defRPr/>
            </a:pPr>
            <a:r>
              <a:rPr lang="en-GB" sz="3600" dirty="0">
                <a:latin typeface="Georgia" panose="02040502050405020303" pitchFamily="18" charset="0"/>
              </a:rPr>
              <a:t>State aim and content</a:t>
            </a:r>
          </a:p>
          <a:p>
            <a:pPr>
              <a:buFont typeface="Times" charset="0"/>
              <a:buChar char="•"/>
              <a:defRPr/>
            </a:pPr>
            <a:r>
              <a:rPr lang="en-GB" sz="4000" dirty="0">
                <a:latin typeface="Georgia" panose="02040502050405020303" pitchFamily="18" charset="0"/>
              </a:rPr>
              <a:t>Middle</a:t>
            </a:r>
          </a:p>
          <a:p>
            <a:pPr lvl="1">
              <a:buFont typeface="Times" charset="0"/>
              <a:buChar char="•"/>
              <a:defRPr/>
            </a:pPr>
            <a:r>
              <a:rPr lang="en-GB" sz="3600" dirty="0">
                <a:latin typeface="Georgia" panose="02040502050405020303" pitchFamily="18" charset="0"/>
              </a:rPr>
              <a:t>Teach the PTC material</a:t>
            </a:r>
          </a:p>
          <a:p>
            <a:pPr>
              <a:buFont typeface="Times" charset="0"/>
              <a:buChar char="•"/>
              <a:defRPr/>
            </a:pPr>
            <a:r>
              <a:rPr lang="en-GB" sz="4000" dirty="0">
                <a:latin typeface="Georgia" panose="02040502050405020303" pitchFamily="18" charset="0"/>
              </a:rPr>
              <a:t>End</a:t>
            </a:r>
          </a:p>
          <a:p>
            <a:pPr lvl="1">
              <a:buFont typeface="Times" charset="0"/>
              <a:buChar char="•"/>
              <a:defRPr/>
            </a:pPr>
            <a:r>
              <a:rPr lang="en-GB" sz="3600" dirty="0">
                <a:latin typeface="Georgia" panose="02040502050405020303" pitchFamily="18" charset="0"/>
              </a:rPr>
              <a:t>Questions</a:t>
            </a:r>
          </a:p>
          <a:p>
            <a:pPr lvl="1">
              <a:buFont typeface="Times" charset="0"/>
              <a:buChar char="•"/>
              <a:defRPr/>
            </a:pPr>
            <a:r>
              <a:rPr lang="en-GB" sz="3600" dirty="0">
                <a:latin typeface="Georgia" panose="02040502050405020303" pitchFamily="18" charset="0"/>
              </a:rPr>
              <a:t>Summarise </a:t>
            </a:r>
          </a:p>
          <a:p>
            <a:endParaRPr lang="en-US" dirty="0">
              <a:latin typeface="Georgia"/>
              <a:cs typeface="Georgia"/>
            </a:endParaRPr>
          </a:p>
        </p:txBody>
      </p:sp>
    </p:spTree>
    <p:extLst>
      <p:ext uri="{BB962C8B-B14F-4D97-AF65-F5344CB8AC3E}">
        <p14:creationId xmlns:p14="http://schemas.microsoft.com/office/powerpoint/2010/main" val="5845158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Or…</a:t>
            </a:r>
          </a:p>
        </p:txBody>
      </p:sp>
      <p:sp>
        <p:nvSpPr>
          <p:cNvPr id="3" name="Content Placeholder 2"/>
          <p:cNvSpPr>
            <a:spLocks noGrp="1"/>
          </p:cNvSpPr>
          <p:nvPr>
            <p:ph idx="1"/>
          </p:nvPr>
        </p:nvSpPr>
        <p:spPr>
          <a:noFill/>
        </p:spPr>
        <p:txBody>
          <a:bodyPr/>
          <a:lstStyle/>
          <a:p>
            <a:pPr>
              <a:buFont typeface="Times" charset="0"/>
              <a:buChar char="•"/>
              <a:defRPr/>
            </a:pPr>
            <a:r>
              <a:rPr lang="en-GB" sz="4400" dirty="0">
                <a:latin typeface="Georgia" panose="02040502050405020303" pitchFamily="18" charset="0"/>
              </a:rPr>
              <a:t>Say what you are going to say</a:t>
            </a:r>
          </a:p>
          <a:p>
            <a:pPr>
              <a:buFont typeface="Times" charset="0"/>
              <a:buNone/>
              <a:defRPr/>
            </a:pPr>
            <a:endParaRPr lang="en-GB" sz="4400" dirty="0">
              <a:latin typeface="Georgia" panose="02040502050405020303" pitchFamily="18" charset="0"/>
            </a:endParaRPr>
          </a:p>
          <a:p>
            <a:pPr>
              <a:buFont typeface="Times" charset="0"/>
              <a:buChar char="•"/>
              <a:defRPr/>
            </a:pPr>
            <a:r>
              <a:rPr lang="en-GB" sz="4400" dirty="0">
                <a:latin typeface="Georgia" panose="02040502050405020303" pitchFamily="18" charset="0"/>
              </a:rPr>
              <a:t>Say it</a:t>
            </a:r>
          </a:p>
          <a:p>
            <a:pPr>
              <a:buFont typeface="Times" charset="0"/>
              <a:buNone/>
              <a:defRPr/>
            </a:pPr>
            <a:endParaRPr lang="en-GB" sz="4400" dirty="0">
              <a:latin typeface="Georgia" panose="02040502050405020303" pitchFamily="18" charset="0"/>
            </a:endParaRPr>
          </a:p>
          <a:p>
            <a:pPr>
              <a:buFont typeface="Times" charset="0"/>
              <a:buChar char="•"/>
              <a:defRPr/>
            </a:pPr>
            <a:r>
              <a:rPr lang="en-GB" sz="4400" dirty="0">
                <a:latin typeface="Georgia" panose="02040502050405020303" pitchFamily="18" charset="0"/>
              </a:rPr>
              <a:t>Say what you have said</a:t>
            </a:r>
            <a:endParaRPr lang="en-GB" sz="4000"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28465559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Feedback</a:t>
            </a:r>
          </a:p>
        </p:txBody>
      </p:sp>
      <p:sp>
        <p:nvSpPr>
          <p:cNvPr id="3" name="Content Placeholder 2"/>
          <p:cNvSpPr>
            <a:spLocks noGrp="1"/>
          </p:cNvSpPr>
          <p:nvPr>
            <p:ph idx="1"/>
          </p:nvPr>
        </p:nvSpPr>
        <p:spPr>
          <a:noFill/>
        </p:spPr>
        <p:txBody>
          <a:bodyPr>
            <a:normAutofit lnSpcReduction="10000"/>
          </a:bodyPr>
          <a:lstStyle/>
          <a:p>
            <a:pPr>
              <a:buFont typeface="Times" charset="0"/>
              <a:buChar char="•"/>
              <a:defRPr/>
            </a:pPr>
            <a:r>
              <a:rPr lang="en-GB" sz="4400" dirty="0">
                <a:latin typeface="Georgia" panose="02040502050405020303" pitchFamily="18" charset="0"/>
              </a:rPr>
              <a:t>What was good?</a:t>
            </a:r>
          </a:p>
          <a:p>
            <a:pPr>
              <a:buFont typeface="Times" charset="0"/>
              <a:buChar char="•"/>
              <a:defRPr/>
            </a:pPr>
            <a:r>
              <a:rPr lang="en-GB" sz="4400" dirty="0">
                <a:latin typeface="Georgia" panose="02040502050405020303" pitchFamily="18" charset="0"/>
              </a:rPr>
              <a:t>What can you improve?</a:t>
            </a:r>
          </a:p>
          <a:p>
            <a:pPr lvl="1">
              <a:buFont typeface="Times" charset="0"/>
              <a:buChar char="•"/>
              <a:defRPr/>
            </a:pPr>
            <a:r>
              <a:rPr lang="en-GB" sz="3600" dirty="0">
                <a:latin typeface="Georgia" panose="02040502050405020303" pitchFamily="18" charset="0"/>
              </a:rPr>
              <a:t>Clear aim &amp; summary</a:t>
            </a:r>
          </a:p>
          <a:p>
            <a:pPr lvl="1">
              <a:buFont typeface="Times" charset="0"/>
              <a:buChar char="•"/>
              <a:defRPr/>
            </a:pPr>
            <a:r>
              <a:rPr lang="en-GB" sz="3600" dirty="0">
                <a:latin typeface="Georgia" panose="02040502050405020303" pitchFamily="18" charset="0"/>
              </a:rPr>
              <a:t>Voice </a:t>
            </a:r>
          </a:p>
          <a:p>
            <a:pPr lvl="1">
              <a:buFont typeface="Times" charset="0"/>
              <a:buChar char="•"/>
              <a:defRPr/>
            </a:pPr>
            <a:r>
              <a:rPr lang="en-GB" sz="3600" dirty="0">
                <a:latin typeface="Georgia" panose="02040502050405020303" pitchFamily="18" charset="0"/>
              </a:rPr>
              <a:t>Eye contact </a:t>
            </a:r>
          </a:p>
          <a:p>
            <a:pPr lvl="1">
              <a:buFont typeface="Times" charset="0"/>
              <a:buChar char="•"/>
              <a:defRPr/>
            </a:pPr>
            <a:r>
              <a:rPr lang="en-GB" sz="3600" dirty="0">
                <a:latin typeface="Georgia" panose="02040502050405020303" pitchFamily="18" charset="0"/>
              </a:rPr>
              <a:t>Body position &amp; movement </a:t>
            </a:r>
          </a:p>
          <a:p>
            <a:pPr lvl="1">
              <a:buFont typeface="Times" charset="0"/>
              <a:buChar char="•"/>
              <a:defRPr/>
            </a:pPr>
            <a:r>
              <a:rPr lang="en-GB" sz="3600" dirty="0">
                <a:latin typeface="Georgia" panose="02040502050405020303" pitchFamily="18" charset="0"/>
              </a:rPr>
              <a:t>Communication with audience</a:t>
            </a:r>
          </a:p>
          <a:p>
            <a:pPr lvl="1">
              <a:buFont typeface="Times" charset="0"/>
              <a:buChar char="•"/>
              <a:defRPr/>
            </a:pPr>
            <a:r>
              <a:rPr lang="en-GB" sz="3600" dirty="0">
                <a:latin typeface="Georgia" panose="02040502050405020303" pitchFamily="18" charset="0"/>
              </a:rPr>
              <a:t>Pace &amp; timing</a:t>
            </a:r>
            <a:endParaRPr lang="en-GB" sz="4000"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3829303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Summary</a:t>
            </a:r>
          </a:p>
        </p:txBody>
      </p:sp>
      <p:sp>
        <p:nvSpPr>
          <p:cNvPr id="3" name="Content Placeholder 2"/>
          <p:cNvSpPr>
            <a:spLocks noGrp="1"/>
          </p:cNvSpPr>
          <p:nvPr>
            <p:ph idx="1"/>
          </p:nvPr>
        </p:nvSpPr>
        <p:spPr>
          <a:xfrm>
            <a:off x="838200" y="1825625"/>
            <a:ext cx="10515600" cy="4351338"/>
          </a:xfrm>
          <a:noFill/>
        </p:spPr>
        <p:txBody>
          <a:bodyPr/>
          <a:lstStyle/>
          <a:p>
            <a:pPr>
              <a:lnSpc>
                <a:spcPct val="200000"/>
              </a:lnSpc>
              <a:buFont typeface="Times" charset="0"/>
              <a:buChar char="•"/>
              <a:defRPr/>
            </a:pPr>
            <a:r>
              <a:rPr lang="en-GB" sz="4000" dirty="0">
                <a:latin typeface="Georgia" panose="02040502050405020303" pitchFamily="18" charset="0"/>
              </a:rPr>
              <a:t>Planning</a:t>
            </a:r>
          </a:p>
          <a:p>
            <a:pPr>
              <a:lnSpc>
                <a:spcPct val="200000"/>
              </a:lnSpc>
              <a:buFont typeface="Times" charset="0"/>
              <a:buChar char="•"/>
              <a:defRPr/>
            </a:pPr>
            <a:r>
              <a:rPr lang="en-GB" sz="4000" dirty="0">
                <a:latin typeface="Georgia" panose="02040502050405020303" pitchFamily="18" charset="0"/>
              </a:rPr>
              <a:t>Delivery</a:t>
            </a:r>
          </a:p>
          <a:p>
            <a:pPr>
              <a:lnSpc>
                <a:spcPct val="200000"/>
              </a:lnSpc>
              <a:buFont typeface="Times" charset="0"/>
              <a:buChar char="•"/>
              <a:defRPr/>
            </a:pPr>
            <a:r>
              <a:rPr lang="en-GB" sz="4000" dirty="0">
                <a:latin typeface="Georgia" panose="02040502050405020303" pitchFamily="18" charset="0"/>
              </a:rPr>
              <a:t>Feedback</a:t>
            </a:r>
            <a:endParaRPr lang="en-GB" sz="4400"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29894651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Presentation Styles</a:t>
            </a:r>
          </a:p>
        </p:txBody>
      </p:sp>
      <p:sp>
        <p:nvSpPr>
          <p:cNvPr id="3" name="Content Placeholder 2"/>
          <p:cNvSpPr>
            <a:spLocks noGrp="1"/>
          </p:cNvSpPr>
          <p:nvPr>
            <p:ph idx="1"/>
          </p:nvPr>
        </p:nvSpPr>
        <p:spPr>
          <a:noFill/>
        </p:spPr>
        <p:txBody>
          <a:bodyPr/>
          <a:lstStyle/>
          <a:p>
            <a:pPr>
              <a:buFont typeface="Times" charset="0"/>
              <a:buChar char="•"/>
              <a:defRPr/>
            </a:pPr>
            <a:r>
              <a:rPr lang="en-GB" sz="4000" dirty="0">
                <a:latin typeface="Georgia" panose="02040502050405020303" pitchFamily="18" charset="0"/>
              </a:rPr>
              <a:t>Lecture</a:t>
            </a:r>
          </a:p>
          <a:p>
            <a:pPr>
              <a:buFont typeface="Times" charset="0"/>
              <a:buChar char="•"/>
              <a:defRPr/>
            </a:pPr>
            <a:r>
              <a:rPr lang="en-GB" sz="4000" dirty="0">
                <a:latin typeface="Georgia" panose="02040502050405020303" pitchFamily="18" charset="0"/>
              </a:rPr>
              <a:t>Discussion group</a:t>
            </a:r>
          </a:p>
          <a:p>
            <a:pPr>
              <a:buFont typeface="Times" charset="0"/>
              <a:buChar char="•"/>
              <a:defRPr/>
            </a:pPr>
            <a:r>
              <a:rPr lang="en-GB" sz="4000" dirty="0">
                <a:latin typeface="Georgia" panose="02040502050405020303" pitchFamily="18" charset="0"/>
              </a:rPr>
              <a:t>Teaching a skill</a:t>
            </a:r>
          </a:p>
          <a:p>
            <a:pPr>
              <a:buFont typeface="Times" charset="0"/>
              <a:buChar char="•"/>
              <a:defRPr/>
            </a:pPr>
            <a:r>
              <a:rPr lang="en-GB" sz="4000" dirty="0">
                <a:latin typeface="Georgia" panose="02040502050405020303" pitchFamily="18" charset="0"/>
              </a:rPr>
              <a:t>Scenario</a:t>
            </a:r>
          </a:p>
          <a:p>
            <a:pPr>
              <a:buFont typeface="Times" charset="0"/>
              <a:buChar char="•"/>
              <a:defRPr/>
            </a:pPr>
            <a:endParaRPr lang="en-GB" sz="4000" dirty="0">
              <a:latin typeface="Georgia" panose="02040502050405020303" pitchFamily="18" charset="0"/>
            </a:endParaRPr>
          </a:p>
          <a:p>
            <a:pPr>
              <a:buFont typeface="Times" charset="0"/>
              <a:buChar char="•"/>
              <a:defRPr/>
            </a:pPr>
            <a:r>
              <a:rPr lang="en-GB" sz="4000" dirty="0">
                <a:latin typeface="Georgia" panose="02040502050405020303" pitchFamily="18" charset="0"/>
              </a:rPr>
              <a:t>Difficult situations</a:t>
            </a:r>
          </a:p>
          <a:p>
            <a:endParaRPr lang="en-US" dirty="0">
              <a:latin typeface="Georgia"/>
              <a:cs typeface="Georgia"/>
            </a:endParaRPr>
          </a:p>
        </p:txBody>
      </p:sp>
    </p:spTree>
    <p:extLst>
      <p:ext uri="{BB962C8B-B14F-4D97-AF65-F5344CB8AC3E}">
        <p14:creationId xmlns:p14="http://schemas.microsoft.com/office/powerpoint/2010/main" val="613547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noFill/>
        </p:spPr>
        <p:txBody>
          <a:bodyPr>
            <a:normAutofit/>
          </a:bodyPr>
          <a:lstStyle/>
          <a:p>
            <a:r>
              <a:rPr lang="en-US" sz="6600" dirty="0">
                <a:solidFill>
                  <a:srgbClr val="FFFFFF"/>
                </a:solidFill>
                <a:latin typeface="Georgia"/>
                <a:cs typeface="Georgia"/>
              </a:rPr>
              <a:t>Initial Trauma Assessment </a:t>
            </a:r>
          </a:p>
        </p:txBody>
      </p:sp>
      <p:sp>
        <p:nvSpPr>
          <p:cNvPr id="8" name="Subtitle 7"/>
          <p:cNvSpPr>
            <a:spLocks noGrp="1"/>
          </p:cNvSpPr>
          <p:nvPr>
            <p:ph type="subTitle" idx="1"/>
          </p:nvPr>
        </p:nvSpPr>
        <p:spPr/>
        <p:txBody>
          <a:bodyPr>
            <a:noAutofit/>
          </a:bodyPr>
          <a:lstStyle/>
          <a:p>
            <a:pPr lvl="0">
              <a:lnSpc>
                <a:spcPct val="115000"/>
              </a:lnSpc>
              <a:spcBef>
                <a:spcPts val="0"/>
              </a:spcBef>
              <a:buClr>
                <a:srgbClr val="000000"/>
              </a:buClr>
              <a:buSzPct val="45833"/>
            </a:pPr>
            <a:r>
              <a:rPr lang="en-US" sz="2000" dirty="0">
                <a:solidFill>
                  <a:schemeClr val="bg1"/>
                </a:solidFill>
                <a:latin typeface="Georgia"/>
                <a:ea typeface="Times New Roman"/>
                <a:cs typeface="Georgia"/>
                <a:sym typeface="Times New Roman"/>
              </a:rPr>
              <a:t>Kampala Advanced Trauma Care Course</a:t>
            </a:r>
          </a:p>
          <a:p>
            <a:pPr lvl="0">
              <a:lnSpc>
                <a:spcPct val="115000"/>
              </a:lnSpc>
              <a:spcBef>
                <a:spcPts val="0"/>
              </a:spcBef>
              <a:buClr>
                <a:srgbClr val="000000"/>
              </a:buClr>
              <a:buSzPct val="91666"/>
            </a:pPr>
            <a:r>
              <a:rPr lang="en-US" sz="1100" dirty="0">
                <a:solidFill>
                  <a:schemeClr val="bg1"/>
                </a:solidFill>
                <a:latin typeface="Georgia"/>
                <a:ea typeface="Times New Roman"/>
                <a:cs typeface="Georgia"/>
                <a:sym typeface="Times New Roman"/>
              </a:rPr>
              <a:t> Last Edited August 2016 by Maija Cheung MD &amp; Michael DeWane MD</a:t>
            </a:r>
          </a:p>
        </p:txBody>
      </p:sp>
      <p:sp>
        <p:nvSpPr>
          <p:cNvPr id="9" name="Title 1"/>
          <p:cNvSpPr txBox="1">
            <a:spLocks/>
          </p:cNvSpPr>
          <p:nvPr/>
        </p:nvSpPr>
        <p:spPr>
          <a:xfrm>
            <a:off x="0" y="634933"/>
            <a:ext cx="12192000" cy="5656678"/>
          </a:xfrm>
          <a:prstGeom prst="rect">
            <a:avLst/>
          </a:prstGeom>
          <a:blipFill>
            <a:blip r:embed="rId3"/>
            <a:stretch>
              <a:fillRect/>
            </a:stretch>
          </a:blip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srgbClr val="FFFFFF"/>
              </a:solidFill>
              <a:latin typeface="Georgia"/>
              <a:cs typeface="Georgia"/>
            </a:endParaRPr>
          </a:p>
        </p:txBody>
      </p:sp>
      <p:sp>
        <p:nvSpPr>
          <p:cNvPr id="2" name="TextBox 1"/>
          <p:cNvSpPr txBox="1"/>
          <p:nvPr/>
        </p:nvSpPr>
        <p:spPr>
          <a:xfrm>
            <a:off x="2926680" y="2725042"/>
            <a:ext cx="6869952" cy="1107996"/>
          </a:xfrm>
          <a:prstGeom prst="rect">
            <a:avLst/>
          </a:prstGeom>
          <a:noFill/>
        </p:spPr>
        <p:txBody>
          <a:bodyPr wrap="square" rtlCol="0">
            <a:spAutoFit/>
          </a:bodyPr>
          <a:lstStyle/>
          <a:p>
            <a:pPr algn="ctr"/>
            <a:r>
              <a:rPr lang="en-US" sz="6600" dirty="0">
                <a:solidFill>
                  <a:schemeClr val="bg1"/>
                </a:solidFill>
                <a:latin typeface="Georgia"/>
                <a:cs typeface="Georgia"/>
              </a:rPr>
              <a:t>KATC Model</a:t>
            </a:r>
          </a:p>
        </p:txBody>
      </p:sp>
    </p:spTree>
    <p:extLst>
      <p:ext uri="{BB962C8B-B14F-4D97-AF65-F5344CB8AC3E}">
        <p14:creationId xmlns:p14="http://schemas.microsoft.com/office/powerpoint/2010/main" val="13635891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noFill/>
        </p:spPr>
        <p:txBody>
          <a:bodyPr>
            <a:normAutofit/>
          </a:bodyPr>
          <a:lstStyle/>
          <a:p>
            <a:r>
              <a:rPr lang="en-US" sz="6600" dirty="0">
                <a:solidFill>
                  <a:srgbClr val="FFFFFF"/>
                </a:solidFill>
                <a:latin typeface="Georgia"/>
                <a:cs typeface="Georgia"/>
              </a:rPr>
              <a:t>Initial Trauma Assessment </a:t>
            </a:r>
          </a:p>
        </p:txBody>
      </p:sp>
      <p:sp>
        <p:nvSpPr>
          <p:cNvPr id="8" name="Subtitle 7"/>
          <p:cNvSpPr>
            <a:spLocks noGrp="1"/>
          </p:cNvSpPr>
          <p:nvPr>
            <p:ph type="subTitle" idx="1"/>
          </p:nvPr>
        </p:nvSpPr>
        <p:spPr/>
        <p:txBody>
          <a:bodyPr>
            <a:noAutofit/>
          </a:bodyPr>
          <a:lstStyle/>
          <a:p>
            <a:pPr lvl="0">
              <a:lnSpc>
                <a:spcPct val="115000"/>
              </a:lnSpc>
              <a:spcBef>
                <a:spcPts val="0"/>
              </a:spcBef>
              <a:buClr>
                <a:srgbClr val="000000"/>
              </a:buClr>
              <a:buSzPct val="45833"/>
            </a:pPr>
            <a:r>
              <a:rPr lang="en-US" sz="2000" dirty="0">
                <a:solidFill>
                  <a:schemeClr val="bg1"/>
                </a:solidFill>
                <a:latin typeface="Georgia"/>
                <a:ea typeface="Times New Roman"/>
                <a:cs typeface="Georgia"/>
                <a:sym typeface="Times New Roman"/>
              </a:rPr>
              <a:t>Kampala Advanced Trauma Care Course</a:t>
            </a:r>
          </a:p>
          <a:p>
            <a:pPr lvl="0">
              <a:lnSpc>
                <a:spcPct val="115000"/>
              </a:lnSpc>
              <a:spcBef>
                <a:spcPts val="0"/>
              </a:spcBef>
              <a:buClr>
                <a:srgbClr val="000000"/>
              </a:buClr>
              <a:buSzPct val="91666"/>
            </a:pPr>
            <a:r>
              <a:rPr lang="en-US" sz="1100" dirty="0">
                <a:solidFill>
                  <a:schemeClr val="bg1"/>
                </a:solidFill>
                <a:latin typeface="Georgia"/>
                <a:ea typeface="Times New Roman"/>
                <a:cs typeface="Georgia"/>
                <a:sym typeface="Times New Roman"/>
              </a:rPr>
              <a:t> Last Edited August 2016 by Maija Cheung MD &amp; Michael DeWane MD</a:t>
            </a:r>
          </a:p>
        </p:txBody>
      </p:sp>
      <p:sp>
        <p:nvSpPr>
          <p:cNvPr id="9" name="Title 1"/>
          <p:cNvSpPr txBox="1">
            <a:spLocks/>
          </p:cNvSpPr>
          <p:nvPr/>
        </p:nvSpPr>
        <p:spPr>
          <a:xfrm>
            <a:off x="0" y="634933"/>
            <a:ext cx="12192000" cy="5656678"/>
          </a:xfrm>
          <a:prstGeom prst="rect">
            <a:avLst/>
          </a:prstGeom>
          <a:blipFill>
            <a:blip r:embed="rId3"/>
            <a:stretch>
              <a:fillRect/>
            </a:stretch>
          </a:blip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srgbClr val="FFFFFF"/>
              </a:solidFill>
              <a:latin typeface="Georgia"/>
              <a:cs typeface="Georgia"/>
            </a:endParaRPr>
          </a:p>
        </p:txBody>
      </p:sp>
      <p:sp>
        <p:nvSpPr>
          <p:cNvPr id="2" name="TextBox 1"/>
          <p:cNvSpPr txBox="1"/>
          <p:nvPr/>
        </p:nvSpPr>
        <p:spPr>
          <a:xfrm>
            <a:off x="2926680" y="2725042"/>
            <a:ext cx="6869952" cy="1107996"/>
          </a:xfrm>
          <a:prstGeom prst="rect">
            <a:avLst/>
          </a:prstGeom>
          <a:noFill/>
        </p:spPr>
        <p:txBody>
          <a:bodyPr wrap="square" rtlCol="0">
            <a:spAutoFit/>
          </a:bodyPr>
          <a:lstStyle/>
          <a:p>
            <a:pPr algn="ctr"/>
            <a:r>
              <a:rPr lang="en-US" sz="6600" dirty="0">
                <a:solidFill>
                  <a:schemeClr val="bg1"/>
                </a:solidFill>
                <a:latin typeface="Georgia"/>
                <a:cs typeface="Georgia"/>
              </a:rPr>
              <a:t>Lecture</a:t>
            </a:r>
          </a:p>
        </p:txBody>
      </p:sp>
    </p:spTree>
    <p:extLst>
      <p:ext uri="{BB962C8B-B14F-4D97-AF65-F5344CB8AC3E}">
        <p14:creationId xmlns:p14="http://schemas.microsoft.com/office/powerpoint/2010/main" val="6887213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When to Give a Lecture</a:t>
            </a:r>
          </a:p>
        </p:txBody>
      </p:sp>
      <p:sp>
        <p:nvSpPr>
          <p:cNvPr id="3" name="Content Placeholder 2"/>
          <p:cNvSpPr>
            <a:spLocks noGrp="1"/>
          </p:cNvSpPr>
          <p:nvPr>
            <p:ph idx="1"/>
          </p:nvPr>
        </p:nvSpPr>
        <p:spPr>
          <a:noFill/>
        </p:spPr>
        <p:txBody>
          <a:bodyPr>
            <a:normAutofit/>
          </a:bodyPr>
          <a:lstStyle/>
          <a:p>
            <a:pPr>
              <a:lnSpc>
                <a:spcPct val="130000"/>
              </a:lnSpc>
              <a:buFont typeface="Times" charset="0"/>
              <a:buChar char="•"/>
              <a:defRPr/>
            </a:pPr>
            <a:r>
              <a:rPr lang="en-GB" sz="4000" dirty="0">
                <a:latin typeface="Georgia" panose="02040502050405020303" pitchFamily="18" charset="0"/>
                <a:cs typeface="Times" charset="0"/>
              </a:rPr>
              <a:t>Large audience (25 or more)</a:t>
            </a:r>
          </a:p>
          <a:p>
            <a:pPr>
              <a:buFont typeface="Times" charset="0"/>
              <a:buChar char="•"/>
              <a:defRPr/>
            </a:pPr>
            <a:r>
              <a:rPr lang="en-GB" sz="4000" dirty="0">
                <a:latin typeface="Georgia" panose="02040502050405020303" pitchFamily="18" charset="0"/>
                <a:cs typeface="Times" charset="0"/>
              </a:rPr>
              <a:t>Large amount of information</a:t>
            </a:r>
          </a:p>
          <a:p>
            <a:pPr>
              <a:buFont typeface="Times" charset="0"/>
              <a:buChar char="•"/>
              <a:defRPr/>
            </a:pPr>
            <a:r>
              <a:rPr lang="en-GB" sz="4000" dirty="0">
                <a:latin typeface="Georgia" panose="02040502050405020303" pitchFamily="18" charset="0"/>
                <a:cs typeface="Times" charset="0"/>
              </a:rPr>
              <a:t>Introduces facts and ideas</a:t>
            </a:r>
          </a:p>
          <a:p>
            <a:pPr marL="0" indent="0">
              <a:buNone/>
              <a:defRPr/>
            </a:pPr>
            <a:endParaRPr lang="en-GB" sz="4000" dirty="0">
              <a:latin typeface="Georgia" panose="02040502050405020303" pitchFamily="18" charset="0"/>
              <a:cs typeface="Times" charset="0"/>
            </a:endParaRPr>
          </a:p>
          <a:p>
            <a:pPr>
              <a:buFont typeface="Times" charset="0"/>
              <a:buChar char="•"/>
              <a:defRPr/>
            </a:pPr>
            <a:r>
              <a:rPr lang="en-GB" sz="4000" dirty="0">
                <a:latin typeface="Georgia" panose="02040502050405020303" pitchFamily="18" charset="0"/>
                <a:cs typeface="Times" charset="0"/>
              </a:rPr>
              <a:t>Limited transfer of information</a:t>
            </a:r>
          </a:p>
          <a:p>
            <a:endParaRPr lang="en-US" dirty="0">
              <a:latin typeface="Georgia"/>
              <a:cs typeface="Georgia"/>
            </a:endParaRPr>
          </a:p>
        </p:txBody>
      </p:sp>
    </p:spTree>
    <p:extLst>
      <p:ext uri="{BB962C8B-B14F-4D97-AF65-F5344CB8AC3E}">
        <p14:creationId xmlns:p14="http://schemas.microsoft.com/office/powerpoint/2010/main" val="5747236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Planning a Lecture</a:t>
            </a:r>
          </a:p>
        </p:txBody>
      </p:sp>
      <p:sp>
        <p:nvSpPr>
          <p:cNvPr id="3" name="Content Placeholder 2"/>
          <p:cNvSpPr>
            <a:spLocks noGrp="1"/>
          </p:cNvSpPr>
          <p:nvPr>
            <p:ph idx="1"/>
          </p:nvPr>
        </p:nvSpPr>
        <p:spPr>
          <a:noFill/>
        </p:spPr>
        <p:txBody>
          <a:bodyPr>
            <a:normAutofit fontScale="92500" lnSpcReduction="10000"/>
          </a:bodyPr>
          <a:lstStyle/>
          <a:p>
            <a:pPr>
              <a:buFont typeface="Times" charset="0"/>
              <a:buChar char="•"/>
              <a:defRPr/>
            </a:pPr>
            <a:r>
              <a:rPr lang="en-GB" sz="4000" dirty="0">
                <a:latin typeface="Georgia" panose="02040502050405020303" pitchFamily="18" charset="0"/>
                <a:cs typeface="Times" charset="0"/>
              </a:rPr>
              <a:t>Choose equipment </a:t>
            </a:r>
          </a:p>
          <a:p>
            <a:pPr lvl="1">
              <a:buFont typeface="Times" charset="0"/>
              <a:buChar char="•"/>
              <a:defRPr/>
            </a:pPr>
            <a:r>
              <a:rPr lang="en-GB" sz="4000" dirty="0">
                <a:latin typeface="Georgia" panose="02040502050405020303" pitchFamily="18" charset="0"/>
                <a:cs typeface="Times" charset="0"/>
              </a:rPr>
              <a:t>PowerPoint</a:t>
            </a:r>
          </a:p>
          <a:p>
            <a:pPr lvl="1">
              <a:buFont typeface="Times" charset="0"/>
              <a:buChar char="•"/>
              <a:defRPr/>
            </a:pPr>
            <a:r>
              <a:rPr lang="en-GB" sz="4000" dirty="0">
                <a:latin typeface="Georgia" panose="02040502050405020303" pitchFamily="18" charset="0"/>
                <a:cs typeface="Times" charset="0"/>
              </a:rPr>
              <a:t>Overhead projector </a:t>
            </a:r>
          </a:p>
          <a:p>
            <a:pPr lvl="1">
              <a:buFont typeface="Times" charset="0"/>
              <a:buChar char="•"/>
              <a:defRPr/>
            </a:pPr>
            <a:r>
              <a:rPr lang="en-GB" sz="4000" dirty="0">
                <a:latin typeface="Georgia" panose="02040502050405020303" pitchFamily="18" charset="0"/>
                <a:cs typeface="Times" charset="0"/>
              </a:rPr>
              <a:t>Board </a:t>
            </a:r>
          </a:p>
          <a:p>
            <a:pPr>
              <a:buFont typeface="Times" charset="0"/>
              <a:buChar char="•"/>
              <a:defRPr/>
            </a:pPr>
            <a:r>
              <a:rPr lang="en-GB" sz="4000" dirty="0">
                <a:latin typeface="Georgia" panose="02040502050405020303" pitchFamily="18" charset="0"/>
              </a:rPr>
              <a:t>Choose layout of room</a:t>
            </a:r>
          </a:p>
          <a:p>
            <a:pPr lvl="1">
              <a:buFont typeface="Times" charset="0"/>
              <a:buChar char="•"/>
              <a:defRPr/>
            </a:pPr>
            <a:r>
              <a:rPr lang="en-GB" sz="4000" dirty="0">
                <a:latin typeface="Georgia" panose="02040502050405020303" pitchFamily="18" charset="0"/>
              </a:rPr>
              <a:t>Move chairs if necessary</a:t>
            </a:r>
          </a:p>
          <a:p>
            <a:pPr lvl="1">
              <a:buFont typeface="Times" charset="0"/>
              <a:buChar char="•"/>
              <a:defRPr/>
            </a:pPr>
            <a:r>
              <a:rPr lang="en-GB" sz="4000" dirty="0">
                <a:latin typeface="Georgia" panose="02040502050405020303" pitchFamily="18" charset="0"/>
              </a:rPr>
              <a:t>Check electricity, lighting, AC, heating, noise, mobile phones</a:t>
            </a:r>
            <a:r>
              <a:rPr lang="en-GB" sz="3600" dirty="0">
                <a:latin typeface="Georgia" panose="02040502050405020303" pitchFamily="18" charset="0"/>
              </a:rPr>
              <a:t> </a:t>
            </a:r>
          </a:p>
          <a:p>
            <a:endParaRPr lang="en-US" dirty="0">
              <a:latin typeface="Georgia"/>
              <a:cs typeface="Georgia"/>
            </a:endParaRPr>
          </a:p>
        </p:txBody>
      </p:sp>
    </p:spTree>
    <p:extLst>
      <p:ext uri="{BB962C8B-B14F-4D97-AF65-F5344CB8AC3E}">
        <p14:creationId xmlns:p14="http://schemas.microsoft.com/office/powerpoint/2010/main" val="35405941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Delivering a Lecture</a:t>
            </a:r>
          </a:p>
        </p:txBody>
      </p:sp>
      <p:sp>
        <p:nvSpPr>
          <p:cNvPr id="3" name="Content Placeholder 2"/>
          <p:cNvSpPr>
            <a:spLocks noGrp="1"/>
          </p:cNvSpPr>
          <p:nvPr>
            <p:ph idx="1"/>
          </p:nvPr>
        </p:nvSpPr>
        <p:spPr>
          <a:noFill/>
        </p:spPr>
        <p:txBody>
          <a:bodyPr>
            <a:normAutofit lnSpcReduction="10000"/>
          </a:bodyPr>
          <a:lstStyle/>
          <a:p>
            <a:pPr>
              <a:buFont typeface="Times" charset="0"/>
              <a:buChar char="•"/>
              <a:defRPr/>
            </a:pPr>
            <a:r>
              <a:rPr lang="en-GB" sz="3600" dirty="0">
                <a:latin typeface="Georgia" panose="02040502050405020303" pitchFamily="18" charset="0"/>
              </a:rPr>
              <a:t>Beginning</a:t>
            </a:r>
          </a:p>
          <a:p>
            <a:pPr lvl="1">
              <a:buFont typeface="Times" charset="0"/>
              <a:buChar char="•"/>
              <a:defRPr/>
            </a:pPr>
            <a:r>
              <a:rPr lang="en-GB" sz="3600" dirty="0">
                <a:latin typeface="Georgia" panose="02040502050405020303" pitchFamily="18" charset="0"/>
              </a:rPr>
              <a:t>Clear aim and contents</a:t>
            </a:r>
          </a:p>
          <a:p>
            <a:pPr>
              <a:buFont typeface="Times" charset="0"/>
              <a:buChar char="•"/>
              <a:defRPr/>
            </a:pPr>
            <a:r>
              <a:rPr lang="en-GB" sz="3600" dirty="0">
                <a:latin typeface="Georgia" panose="02040502050405020303" pitchFamily="18" charset="0"/>
              </a:rPr>
              <a:t>Middle</a:t>
            </a:r>
          </a:p>
          <a:p>
            <a:pPr lvl="1">
              <a:buFont typeface="Times" charset="0"/>
              <a:buChar char="•"/>
              <a:defRPr/>
            </a:pPr>
            <a:r>
              <a:rPr lang="en-GB" sz="3600" dirty="0">
                <a:latin typeface="Georgia" panose="02040502050405020303" pitchFamily="18" charset="0"/>
              </a:rPr>
              <a:t>Interaction with audience</a:t>
            </a:r>
          </a:p>
          <a:p>
            <a:pPr lvl="1">
              <a:buFont typeface="Times" charset="0"/>
              <a:buChar char="•"/>
              <a:defRPr/>
            </a:pPr>
            <a:r>
              <a:rPr lang="en-GB" sz="3600" dirty="0">
                <a:latin typeface="Georgia" panose="02040502050405020303" pitchFamily="18" charset="0"/>
              </a:rPr>
              <a:t>Mini summaries during lecture</a:t>
            </a:r>
          </a:p>
          <a:p>
            <a:pPr>
              <a:buFont typeface="Times" charset="0"/>
              <a:buChar char="•"/>
              <a:defRPr/>
            </a:pPr>
            <a:r>
              <a:rPr lang="en-GB" sz="3600" dirty="0">
                <a:latin typeface="Georgia" panose="02040502050405020303" pitchFamily="18" charset="0"/>
              </a:rPr>
              <a:t> End</a:t>
            </a:r>
          </a:p>
          <a:p>
            <a:pPr lvl="1">
              <a:buFont typeface="Times" charset="0"/>
              <a:buChar char="•"/>
              <a:defRPr/>
            </a:pPr>
            <a:r>
              <a:rPr lang="en-GB" sz="3600" dirty="0">
                <a:latin typeface="Georgia" panose="02040502050405020303" pitchFamily="18" charset="0"/>
              </a:rPr>
              <a:t>Questions</a:t>
            </a:r>
          </a:p>
          <a:p>
            <a:pPr lvl="1">
              <a:buFont typeface="Times" charset="0"/>
              <a:buChar char="•"/>
              <a:defRPr/>
            </a:pPr>
            <a:r>
              <a:rPr lang="en-GB" sz="3600" dirty="0">
                <a:latin typeface="Georgia" panose="02040502050405020303" pitchFamily="18" charset="0"/>
              </a:rPr>
              <a:t>Summarise</a:t>
            </a:r>
            <a:endParaRPr lang="en-GB" sz="2000"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41000493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Interacting with the Audience</a:t>
            </a:r>
          </a:p>
        </p:txBody>
      </p:sp>
      <p:sp>
        <p:nvSpPr>
          <p:cNvPr id="4" name="AutoShape 4">
            <a:extLst>
              <a:ext uri="{FF2B5EF4-FFF2-40B4-BE49-F238E27FC236}">
                <a16:creationId xmlns:a16="http://schemas.microsoft.com/office/drawing/2014/main" id="{5928B7E6-87DE-724A-98B7-3BBB569FEBCD}"/>
              </a:ext>
            </a:extLst>
          </p:cNvPr>
          <p:cNvSpPr>
            <a:spLocks noChangeArrowheads="1"/>
          </p:cNvSpPr>
          <p:nvPr/>
        </p:nvSpPr>
        <p:spPr bwMode="auto">
          <a:xfrm>
            <a:off x="6311900" y="5067300"/>
            <a:ext cx="474663"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5" name="AutoShape 5">
            <a:extLst>
              <a:ext uri="{FF2B5EF4-FFF2-40B4-BE49-F238E27FC236}">
                <a16:creationId xmlns:a16="http://schemas.microsoft.com/office/drawing/2014/main" id="{909771A5-D004-974B-925D-AAE933498627}"/>
              </a:ext>
            </a:extLst>
          </p:cNvPr>
          <p:cNvSpPr>
            <a:spLocks noChangeArrowheads="1"/>
          </p:cNvSpPr>
          <p:nvPr/>
        </p:nvSpPr>
        <p:spPr bwMode="auto">
          <a:xfrm>
            <a:off x="4348163" y="5067300"/>
            <a:ext cx="473075"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6" name="AutoShape 6">
            <a:extLst>
              <a:ext uri="{FF2B5EF4-FFF2-40B4-BE49-F238E27FC236}">
                <a16:creationId xmlns:a16="http://schemas.microsoft.com/office/drawing/2014/main" id="{88AC39F5-B44F-F64C-9661-CC25ED0895F2}"/>
              </a:ext>
            </a:extLst>
          </p:cNvPr>
          <p:cNvSpPr>
            <a:spLocks noChangeArrowheads="1"/>
          </p:cNvSpPr>
          <p:nvPr/>
        </p:nvSpPr>
        <p:spPr bwMode="auto">
          <a:xfrm>
            <a:off x="4348163" y="5676900"/>
            <a:ext cx="473075"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7" name="AutoShape 7">
            <a:extLst>
              <a:ext uri="{FF2B5EF4-FFF2-40B4-BE49-F238E27FC236}">
                <a16:creationId xmlns:a16="http://schemas.microsoft.com/office/drawing/2014/main" id="{E023CF81-CC98-7D40-B0C4-D1D143666CB0}"/>
              </a:ext>
            </a:extLst>
          </p:cNvPr>
          <p:cNvSpPr>
            <a:spLocks noChangeArrowheads="1"/>
          </p:cNvSpPr>
          <p:nvPr/>
        </p:nvSpPr>
        <p:spPr bwMode="auto">
          <a:xfrm>
            <a:off x="5024438" y="5067300"/>
            <a:ext cx="474662"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8" name="AutoShape 8">
            <a:extLst>
              <a:ext uri="{FF2B5EF4-FFF2-40B4-BE49-F238E27FC236}">
                <a16:creationId xmlns:a16="http://schemas.microsoft.com/office/drawing/2014/main" id="{33ABB34C-8812-3940-B28B-CBF810855E6A}"/>
              </a:ext>
            </a:extLst>
          </p:cNvPr>
          <p:cNvSpPr>
            <a:spLocks noChangeArrowheads="1"/>
          </p:cNvSpPr>
          <p:nvPr/>
        </p:nvSpPr>
        <p:spPr bwMode="auto">
          <a:xfrm>
            <a:off x="5702300" y="5676900"/>
            <a:ext cx="474663"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9" name="AutoShape 9">
            <a:extLst>
              <a:ext uri="{FF2B5EF4-FFF2-40B4-BE49-F238E27FC236}">
                <a16:creationId xmlns:a16="http://schemas.microsoft.com/office/drawing/2014/main" id="{44431A3C-D801-834C-B723-88660B01D904}"/>
              </a:ext>
            </a:extLst>
          </p:cNvPr>
          <p:cNvSpPr>
            <a:spLocks noChangeArrowheads="1"/>
          </p:cNvSpPr>
          <p:nvPr/>
        </p:nvSpPr>
        <p:spPr bwMode="auto">
          <a:xfrm>
            <a:off x="5024438" y="5676900"/>
            <a:ext cx="474662"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0" name="AutoShape 10">
            <a:extLst>
              <a:ext uri="{FF2B5EF4-FFF2-40B4-BE49-F238E27FC236}">
                <a16:creationId xmlns:a16="http://schemas.microsoft.com/office/drawing/2014/main" id="{338EF161-A6AF-F94F-864D-F33D0681A31D}"/>
              </a:ext>
            </a:extLst>
          </p:cNvPr>
          <p:cNvSpPr>
            <a:spLocks noChangeArrowheads="1"/>
          </p:cNvSpPr>
          <p:nvPr/>
        </p:nvSpPr>
        <p:spPr bwMode="auto">
          <a:xfrm>
            <a:off x="6972300" y="5067300"/>
            <a:ext cx="473075"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1" name="AutoShape 11">
            <a:extLst>
              <a:ext uri="{FF2B5EF4-FFF2-40B4-BE49-F238E27FC236}">
                <a16:creationId xmlns:a16="http://schemas.microsoft.com/office/drawing/2014/main" id="{EB6A575D-503D-5840-B82F-8BA8B8B795D2}"/>
              </a:ext>
            </a:extLst>
          </p:cNvPr>
          <p:cNvSpPr>
            <a:spLocks noChangeArrowheads="1"/>
          </p:cNvSpPr>
          <p:nvPr/>
        </p:nvSpPr>
        <p:spPr bwMode="auto">
          <a:xfrm>
            <a:off x="6311900" y="5676900"/>
            <a:ext cx="474663"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2" name="AutoShape 12">
            <a:extLst>
              <a:ext uri="{FF2B5EF4-FFF2-40B4-BE49-F238E27FC236}">
                <a16:creationId xmlns:a16="http://schemas.microsoft.com/office/drawing/2014/main" id="{92F565B6-490C-E44B-B9BB-F9C3E8FF1BBA}"/>
              </a:ext>
            </a:extLst>
          </p:cNvPr>
          <p:cNvSpPr>
            <a:spLocks noChangeArrowheads="1"/>
          </p:cNvSpPr>
          <p:nvPr/>
        </p:nvSpPr>
        <p:spPr bwMode="auto">
          <a:xfrm>
            <a:off x="6989763" y="5676900"/>
            <a:ext cx="473075"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3" name="AutoShape 13">
            <a:extLst>
              <a:ext uri="{FF2B5EF4-FFF2-40B4-BE49-F238E27FC236}">
                <a16:creationId xmlns:a16="http://schemas.microsoft.com/office/drawing/2014/main" id="{D51E56A9-E1BB-F543-8B07-49EF86EDB8BC}"/>
              </a:ext>
            </a:extLst>
          </p:cNvPr>
          <p:cNvSpPr>
            <a:spLocks noChangeArrowheads="1"/>
          </p:cNvSpPr>
          <p:nvPr/>
        </p:nvSpPr>
        <p:spPr bwMode="auto">
          <a:xfrm>
            <a:off x="5702300" y="5067300"/>
            <a:ext cx="474663"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4" name="AutoShape 14">
            <a:extLst>
              <a:ext uri="{FF2B5EF4-FFF2-40B4-BE49-F238E27FC236}">
                <a16:creationId xmlns:a16="http://schemas.microsoft.com/office/drawing/2014/main" id="{ACED36C3-BE35-4441-8BC3-507685B5B3C2}"/>
              </a:ext>
            </a:extLst>
          </p:cNvPr>
          <p:cNvSpPr>
            <a:spLocks noChangeArrowheads="1"/>
          </p:cNvSpPr>
          <p:nvPr/>
        </p:nvSpPr>
        <p:spPr bwMode="auto">
          <a:xfrm>
            <a:off x="5858669" y="1752600"/>
            <a:ext cx="474663" cy="457200"/>
          </a:xfrm>
          <a:prstGeom prst="flowChartConnector">
            <a:avLst/>
          </a:prstGeom>
          <a:solidFill>
            <a:srgbClr val="94CEFF"/>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5" name="Rectangle 20">
            <a:extLst>
              <a:ext uri="{FF2B5EF4-FFF2-40B4-BE49-F238E27FC236}">
                <a16:creationId xmlns:a16="http://schemas.microsoft.com/office/drawing/2014/main" id="{C8AC6D24-D557-A546-A817-743205A3D729}"/>
              </a:ext>
            </a:extLst>
          </p:cNvPr>
          <p:cNvSpPr>
            <a:spLocks noChangeArrowheads="1"/>
          </p:cNvSpPr>
          <p:nvPr/>
        </p:nvSpPr>
        <p:spPr bwMode="auto">
          <a:xfrm>
            <a:off x="747713" y="2987675"/>
            <a:ext cx="3744936" cy="13234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762000">
              <a:defRPr/>
            </a:pPr>
            <a:r>
              <a:rPr lang="en-US" sz="4000" dirty="0">
                <a:latin typeface="Georgia" panose="02040502050405020303" pitchFamily="18" charset="0"/>
                <a:ea typeface="ＭＳ Ｐゴシック" charset="0"/>
              </a:rPr>
              <a:t>One way </a:t>
            </a:r>
          </a:p>
          <a:p>
            <a:pPr defTabSz="762000">
              <a:defRPr/>
            </a:pPr>
            <a:r>
              <a:rPr lang="en-US" sz="4000" dirty="0">
                <a:latin typeface="Georgia" panose="02040502050405020303" pitchFamily="18" charset="0"/>
                <a:ea typeface="ＭＳ Ｐゴシック" charset="0"/>
              </a:rPr>
              <a:t>communication</a:t>
            </a:r>
            <a:endParaRPr lang="en-US" sz="2000" dirty="0">
              <a:latin typeface="Georgia" panose="02040502050405020303" pitchFamily="18" charset="0"/>
              <a:ea typeface="ＭＳ Ｐゴシック" charset="0"/>
            </a:endParaRPr>
          </a:p>
        </p:txBody>
      </p:sp>
      <p:sp>
        <p:nvSpPr>
          <p:cNvPr id="16" name="Freeform 21">
            <a:extLst>
              <a:ext uri="{FF2B5EF4-FFF2-40B4-BE49-F238E27FC236}">
                <a16:creationId xmlns:a16="http://schemas.microsoft.com/office/drawing/2014/main" id="{61511ED2-F115-B648-BA9F-681358EE8470}"/>
              </a:ext>
            </a:extLst>
          </p:cNvPr>
          <p:cNvSpPr>
            <a:spLocks/>
          </p:cNvSpPr>
          <p:nvPr/>
        </p:nvSpPr>
        <p:spPr bwMode="auto">
          <a:xfrm>
            <a:off x="5562600" y="2484437"/>
            <a:ext cx="1066800" cy="2362200"/>
          </a:xfrm>
          <a:custGeom>
            <a:avLst/>
            <a:gdLst>
              <a:gd name="T0" fmla="*/ 2147483647 w 1344"/>
              <a:gd name="T1" fmla="*/ 0 h 2352"/>
              <a:gd name="T2" fmla="*/ 2147483647 w 1344"/>
              <a:gd name="T3" fmla="*/ 2147483647 h 2352"/>
              <a:gd name="T4" fmla="*/ 0 w 1344"/>
              <a:gd name="T5" fmla="*/ 2147483647 h 2352"/>
              <a:gd name="T6" fmla="*/ 2147483647 w 1344"/>
              <a:gd name="T7" fmla="*/ 2147483647 h 2352"/>
              <a:gd name="T8" fmla="*/ 2147483647 w 1344"/>
              <a:gd name="T9" fmla="*/ 2147483647 h 2352"/>
              <a:gd name="T10" fmla="*/ 2147483647 w 1344"/>
              <a:gd name="T11" fmla="*/ 2147483647 h 2352"/>
              <a:gd name="T12" fmla="*/ 2147483647 w 1344"/>
              <a:gd name="T13" fmla="*/ 0 h 2352"/>
              <a:gd name="T14" fmla="*/ 2147483647 w 1344"/>
              <a:gd name="T15" fmla="*/ 0 h 235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44" h="2352">
                <a:moveTo>
                  <a:pt x="576" y="0"/>
                </a:moveTo>
                <a:lnTo>
                  <a:pt x="336" y="1776"/>
                </a:lnTo>
                <a:lnTo>
                  <a:pt x="0" y="1776"/>
                </a:lnTo>
                <a:lnTo>
                  <a:pt x="672" y="2352"/>
                </a:lnTo>
                <a:lnTo>
                  <a:pt x="1344" y="1776"/>
                </a:lnTo>
                <a:lnTo>
                  <a:pt x="1008" y="1776"/>
                </a:lnTo>
                <a:lnTo>
                  <a:pt x="768" y="0"/>
                </a:lnTo>
                <a:lnTo>
                  <a:pt x="576" y="0"/>
                </a:lnTo>
                <a:close/>
              </a:path>
            </a:pathLst>
          </a:custGeom>
          <a:solidFill>
            <a:schemeClr val="tx1"/>
          </a:solidFill>
          <a:ln w="12700"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AutoShape 22">
            <a:extLst>
              <a:ext uri="{FF2B5EF4-FFF2-40B4-BE49-F238E27FC236}">
                <a16:creationId xmlns:a16="http://schemas.microsoft.com/office/drawing/2014/main" id="{01937626-6256-0149-BDE6-F390C0B5F150}"/>
              </a:ext>
            </a:extLst>
          </p:cNvPr>
          <p:cNvSpPr>
            <a:spLocks noChangeArrowheads="1"/>
          </p:cNvSpPr>
          <p:nvPr/>
        </p:nvSpPr>
        <p:spPr bwMode="auto">
          <a:xfrm>
            <a:off x="7581900" y="5676900"/>
            <a:ext cx="473075"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8" name="AutoShape 23">
            <a:extLst>
              <a:ext uri="{FF2B5EF4-FFF2-40B4-BE49-F238E27FC236}">
                <a16:creationId xmlns:a16="http://schemas.microsoft.com/office/drawing/2014/main" id="{12F0922F-5DF0-BA4E-9937-5F9983BBCCE7}"/>
              </a:ext>
            </a:extLst>
          </p:cNvPr>
          <p:cNvSpPr>
            <a:spLocks noChangeArrowheads="1"/>
          </p:cNvSpPr>
          <p:nvPr/>
        </p:nvSpPr>
        <p:spPr bwMode="auto">
          <a:xfrm>
            <a:off x="7581900" y="5067300"/>
            <a:ext cx="473075"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Tree>
    <p:extLst>
      <p:ext uri="{BB962C8B-B14F-4D97-AF65-F5344CB8AC3E}">
        <p14:creationId xmlns:p14="http://schemas.microsoft.com/office/powerpoint/2010/main" val="1481529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Interacting with the Audience</a:t>
            </a:r>
          </a:p>
        </p:txBody>
      </p:sp>
      <p:sp>
        <p:nvSpPr>
          <p:cNvPr id="4" name="AutoShape 4">
            <a:extLst>
              <a:ext uri="{FF2B5EF4-FFF2-40B4-BE49-F238E27FC236}">
                <a16:creationId xmlns:a16="http://schemas.microsoft.com/office/drawing/2014/main" id="{5928B7E6-87DE-724A-98B7-3BBB569FEBCD}"/>
              </a:ext>
            </a:extLst>
          </p:cNvPr>
          <p:cNvSpPr>
            <a:spLocks noChangeArrowheads="1"/>
          </p:cNvSpPr>
          <p:nvPr/>
        </p:nvSpPr>
        <p:spPr bwMode="auto">
          <a:xfrm>
            <a:off x="6311900" y="5067300"/>
            <a:ext cx="474663"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5" name="AutoShape 5">
            <a:extLst>
              <a:ext uri="{FF2B5EF4-FFF2-40B4-BE49-F238E27FC236}">
                <a16:creationId xmlns:a16="http://schemas.microsoft.com/office/drawing/2014/main" id="{909771A5-D004-974B-925D-AAE933498627}"/>
              </a:ext>
            </a:extLst>
          </p:cNvPr>
          <p:cNvSpPr>
            <a:spLocks noChangeArrowheads="1"/>
          </p:cNvSpPr>
          <p:nvPr/>
        </p:nvSpPr>
        <p:spPr bwMode="auto">
          <a:xfrm>
            <a:off x="4348163" y="5067300"/>
            <a:ext cx="473075"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6" name="AutoShape 6">
            <a:extLst>
              <a:ext uri="{FF2B5EF4-FFF2-40B4-BE49-F238E27FC236}">
                <a16:creationId xmlns:a16="http://schemas.microsoft.com/office/drawing/2014/main" id="{88AC39F5-B44F-F64C-9661-CC25ED0895F2}"/>
              </a:ext>
            </a:extLst>
          </p:cNvPr>
          <p:cNvSpPr>
            <a:spLocks noChangeArrowheads="1"/>
          </p:cNvSpPr>
          <p:nvPr/>
        </p:nvSpPr>
        <p:spPr bwMode="auto">
          <a:xfrm>
            <a:off x="4348163" y="5676900"/>
            <a:ext cx="473075"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7" name="AutoShape 7">
            <a:extLst>
              <a:ext uri="{FF2B5EF4-FFF2-40B4-BE49-F238E27FC236}">
                <a16:creationId xmlns:a16="http://schemas.microsoft.com/office/drawing/2014/main" id="{E023CF81-CC98-7D40-B0C4-D1D143666CB0}"/>
              </a:ext>
            </a:extLst>
          </p:cNvPr>
          <p:cNvSpPr>
            <a:spLocks noChangeArrowheads="1"/>
          </p:cNvSpPr>
          <p:nvPr/>
        </p:nvSpPr>
        <p:spPr bwMode="auto">
          <a:xfrm>
            <a:off x="5024438" y="5067300"/>
            <a:ext cx="474662"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8" name="AutoShape 8">
            <a:extLst>
              <a:ext uri="{FF2B5EF4-FFF2-40B4-BE49-F238E27FC236}">
                <a16:creationId xmlns:a16="http://schemas.microsoft.com/office/drawing/2014/main" id="{33ABB34C-8812-3940-B28B-CBF810855E6A}"/>
              </a:ext>
            </a:extLst>
          </p:cNvPr>
          <p:cNvSpPr>
            <a:spLocks noChangeArrowheads="1"/>
          </p:cNvSpPr>
          <p:nvPr/>
        </p:nvSpPr>
        <p:spPr bwMode="auto">
          <a:xfrm>
            <a:off x="5702300" y="5676900"/>
            <a:ext cx="474663"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9" name="AutoShape 9">
            <a:extLst>
              <a:ext uri="{FF2B5EF4-FFF2-40B4-BE49-F238E27FC236}">
                <a16:creationId xmlns:a16="http://schemas.microsoft.com/office/drawing/2014/main" id="{44431A3C-D801-834C-B723-88660B01D904}"/>
              </a:ext>
            </a:extLst>
          </p:cNvPr>
          <p:cNvSpPr>
            <a:spLocks noChangeArrowheads="1"/>
          </p:cNvSpPr>
          <p:nvPr/>
        </p:nvSpPr>
        <p:spPr bwMode="auto">
          <a:xfrm>
            <a:off x="5024438" y="5676900"/>
            <a:ext cx="474662"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0" name="AutoShape 10">
            <a:extLst>
              <a:ext uri="{FF2B5EF4-FFF2-40B4-BE49-F238E27FC236}">
                <a16:creationId xmlns:a16="http://schemas.microsoft.com/office/drawing/2014/main" id="{338EF161-A6AF-F94F-864D-F33D0681A31D}"/>
              </a:ext>
            </a:extLst>
          </p:cNvPr>
          <p:cNvSpPr>
            <a:spLocks noChangeArrowheads="1"/>
          </p:cNvSpPr>
          <p:nvPr/>
        </p:nvSpPr>
        <p:spPr bwMode="auto">
          <a:xfrm>
            <a:off x="6972300" y="5067300"/>
            <a:ext cx="473075"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1" name="AutoShape 11">
            <a:extLst>
              <a:ext uri="{FF2B5EF4-FFF2-40B4-BE49-F238E27FC236}">
                <a16:creationId xmlns:a16="http://schemas.microsoft.com/office/drawing/2014/main" id="{EB6A575D-503D-5840-B82F-8BA8B8B795D2}"/>
              </a:ext>
            </a:extLst>
          </p:cNvPr>
          <p:cNvSpPr>
            <a:spLocks noChangeArrowheads="1"/>
          </p:cNvSpPr>
          <p:nvPr/>
        </p:nvSpPr>
        <p:spPr bwMode="auto">
          <a:xfrm>
            <a:off x="6311900" y="5676900"/>
            <a:ext cx="474663"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2" name="AutoShape 12">
            <a:extLst>
              <a:ext uri="{FF2B5EF4-FFF2-40B4-BE49-F238E27FC236}">
                <a16:creationId xmlns:a16="http://schemas.microsoft.com/office/drawing/2014/main" id="{92F565B6-490C-E44B-B9BB-F9C3E8FF1BBA}"/>
              </a:ext>
            </a:extLst>
          </p:cNvPr>
          <p:cNvSpPr>
            <a:spLocks noChangeArrowheads="1"/>
          </p:cNvSpPr>
          <p:nvPr/>
        </p:nvSpPr>
        <p:spPr bwMode="auto">
          <a:xfrm>
            <a:off x="6989763" y="5676900"/>
            <a:ext cx="473075"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3" name="AutoShape 13">
            <a:extLst>
              <a:ext uri="{FF2B5EF4-FFF2-40B4-BE49-F238E27FC236}">
                <a16:creationId xmlns:a16="http://schemas.microsoft.com/office/drawing/2014/main" id="{D51E56A9-E1BB-F543-8B07-49EF86EDB8BC}"/>
              </a:ext>
            </a:extLst>
          </p:cNvPr>
          <p:cNvSpPr>
            <a:spLocks noChangeArrowheads="1"/>
          </p:cNvSpPr>
          <p:nvPr/>
        </p:nvSpPr>
        <p:spPr bwMode="auto">
          <a:xfrm>
            <a:off x="5702300" y="5067300"/>
            <a:ext cx="474663"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4" name="AutoShape 14">
            <a:extLst>
              <a:ext uri="{FF2B5EF4-FFF2-40B4-BE49-F238E27FC236}">
                <a16:creationId xmlns:a16="http://schemas.microsoft.com/office/drawing/2014/main" id="{ACED36C3-BE35-4441-8BC3-507685B5B3C2}"/>
              </a:ext>
            </a:extLst>
          </p:cNvPr>
          <p:cNvSpPr>
            <a:spLocks noChangeArrowheads="1"/>
          </p:cNvSpPr>
          <p:nvPr/>
        </p:nvSpPr>
        <p:spPr bwMode="auto">
          <a:xfrm>
            <a:off x="5858669" y="1752600"/>
            <a:ext cx="474663" cy="457200"/>
          </a:xfrm>
          <a:prstGeom prst="flowChartConnector">
            <a:avLst/>
          </a:prstGeom>
          <a:solidFill>
            <a:srgbClr val="94CEFF"/>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5" name="Rectangle 20">
            <a:extLst>
              <a:ext uri="{FF2B5EF4-FFF2-40B4-BE49-F238E27FC236}">
                <a16:creationId xmlns:a16="http://schemas.microsoft.com/office/drawing/2014/main" id="{C8AC6D24-D557-A546-A817-743205A3D729}"/>
              </a:ext>
            </a:extLst>
          </p:cNvPr>
          <p:cNvSpPr>
            <a:spLocks noChangeArrowheads="1"/>
          </p:cNvSpPr>
          <p:nvPr/>
        </p:nvSpPr>
        <p:spPr bwMode="auto">
          <a:xfrm>
            <a:off x="1018213" y="2484437"/>
            <a:ext cx="4006225" cy="19389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762000">
              <a:defRPr/>
            </a:pPr>
            <a:r>
              <a:rPr lang="en-US" sz="4000" dirty="0">
                <a:latin typeface="Georgia" panose="02040502050405020303" pitchFamily="18" charset="0"/>
                <a:ea typeface="ＭＳ Ｐゴシック" charset="0"/>
              </a:rPr>
              <a:t>Try two way </a:t>
            </a:r>
          </a:p>
          <a:p>
            <a:pPr defTabSz="762000">
              <a:defRPr/>
            </a:pPr>
            <a:r>
              <a:rPr lang="en-US" sz="4000" dirty="0">
                <a:latin typeface="Georgia" panose="02040502050405020303" pitchFamily="18" charset="0"/>
                <a:ea typeface="ＭＳ Ｐゴシック" charset="0"/>
              </a:rPr>
              <a:t>communication, </a:t>
            </a:r>
          </a:p>
          <a:p>
            <a:pPr defTabSz="762000">
              <a:defRPr/>
            </a:pPr>
            <a:r>
              <a:rPr lang="en-US" sz="4000" dirty="0">
                <a:latin typeface="Georgia" panose="02040502050405020303" pitchFamily="18" charset="0"/>
                <a:ea typeface="ＭＳ Ｐゴシック" charset="0"/>
              </a:rPr>
              <a:t>use questions </a:t>
            </a:r>
            <a:endParaRPr lang="en-US" sz="2000" dirty="0">
              <a:latin typeface="Georgia" panose="02040502050405020303" pitchFamily="18" charset="0"/>
              <a:ea typeface="ＭＳ Ｐゴシック" charset="0"/>
            </a:endParaRPr>
          </a:p>
        </p:txBody>
      </p:sp>
      <p:sp>
        <p:nvSpPr>
          <p:cNvPr id="16" name="Freeform 21">
            <a:extLst>
              <a:ext uri="{FF2B5EF4-FFF2-40B4-BE49-F238E27FC236}">
                <a16:creationId xmlns:a16="http://schemas.microsoft.com/office/drawing/2014/main" id="{61511ED2-F115-B648-BA9F-681358EE8470}"/>
              </a:ext>
            </a:extLst>
          </p:cNvPr>
          <p:cNvSpPr>
            <a:spLocks/>
          </p:cNvSpPr>
          <p:nvPr/>
        </p:nvSpPr>
        <p:spPr bwMode="auto">
          <a:xfrm>
            <a:off x="5562600" y="2484437"/>
            <a:ext cx="1066800" cy="2362200"/>
          </a:xfrm>
          <a:custGeom>
            <a:avLst/>
            <a:gdLst>
              <a:gd name="T0" fmla="*/ 2147483647 w 1344"/>
              <a:gd name="T1" fmla="*/ 0 h 2352"/>
              <a:gd name="T2" fmla="*/ 2147483647 w 1344"/>
              <a:gd name="T3" fmla="*/ 2147483647 h 2352"/>
              <a:gd name="T4" fmla="*/ 0 w 1344"/>
              <a:gd name="T5" fmla="*/ 2147483647 h 2352"/>
              <a:gd name="T6" fmla="*/ 2147483647 w 1344"/>
              <a:gd name="T7" fmla="*/ 2147483647 h 2352"/>
              <a:gd name="T8" fmla="*/ 2147483647 w 1344"/>
              <a:gd name="T9" fmla="*/ 2147483647 h 2352"/>
              <a:gd name="T10" fmla="*/ 2147483647 w 1344"/>
              <a:gd name="T11" fmla="*/ 2147483647 h 2352"/>
              <a:gd name="T12" fmla="*/ 2147483647 w 1344"/>
              <a:gd name="T13" fmla="*/ 0 h 2352"/>
              <a:gd name="T14" fmla="*/ 2147483647 w 1344"/>
              <a:gd name="T15" fmla="*/ 0 h 235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44" h="2352">
                <a:moveTo>
                  <a:pt x="576" y="0"/>
                </a:moveTo>
                <a:lnTo>
                  <a:pt x="336" y="1776"/>
                </a:lnTo>
                <a:lnTo>
                  <a:pt x="0" y="1776"/>
                </a:lnTo>
                <a:lnTo>
                  <a:pt x="672" y="2352"/>
                </a:lnTo>
                <a:lnTo>
                  <a:pt x="1344" y="1776"/>
                </a:lnTo>
                <a:lnTo>
                  <a:pt x="1008" y="1776"/>
                </a:lnTo>
                <a:lnTo>
                  <a:pt x="768" y="0"/>
                </a:lnTo>
                <a:lnTo>
                  <a:pt x="576" y="0"/>
                </a:lnTo>
                <a:close/>
              </a:path>
            </a:pathLst>
          </a:custGeom>
          <a:solidFill>
            <a:schemeClr val="tx1"/>
          </a:solidFill>
          <a:ln w="12700"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AutoShape 22">
            <a:extLst>
              <a:ext uri="{FF2B5EF4-FFF2-40B4-BE49-F238E27FC236}">
                <a16:creationId xmlns:a16="http://schemas.microsoft.com/office/drawing/2014/main" id="{01937626-6256-0149-BDE6-F390C0B5F150}"/>
              </a:ext>
            </a:extLst>
          </p:cNvPr>
          <p:cNvSpPr>
            <a:spLocks noChangeArrowheads="1"/>
          </p:cNvSpPr>
          <p:nvPr/>
        </p:nvSpPr>
        <p:spPr bwMode="auto">
          <a:xfrm>
            <a:off x="7581900" y="5676900"/>
            <a:ext cx="473075"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8" name="AutoShape 23">
            <a:extLst>
              <a:ext uri="{FF2B5EF4-FFF2-40B4-BE49-F238E27FC236}">
                <a16:creationId xmlns:a16="http://schemas.microsoft.com/office/drawing/2014/main" id="{12F0922F-5DF0-BA4E-9937-5F9983BBCCE7}"/>
              </a:ext>
            </a:extLst>
          </p:cNvPr>
          <p:cNvSpPr>
            <a:spLocks noChangeArrowheads="1"/>
          </p:cNvSpPr>
          <p:nvPr/>
        </p:nvSpPr>
        <p:spPr bwMode="auto">
          <a:xfrm>
            <a:off x="7581900" y="5067300"/>
            <a:ext cx="473075" cy="457200"/>
          </a:xfrm>
          <a:prstGeom prst="flowChartConnector">
            <a:avLst/>
          </a:prstGeom>
          <a:solidFill>
            <a:srgbClr val="FF0000"/>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9" name="Freeform 21">
            <a:extLst>
              <a:ext uri="{FF2B5EF4-FFF2-40B4-BE49-F238E27FC236}">
                <a16:creationId xmlns:a16="http://schemas.microsoft.com/office/drawing/2014/main" id="{7E3BE08F-2FD5-CD40-8F68-A341DF021E09}"/>
              </a:ext>
            </a:extLst>
          </p:cNvPr>
          <p:cNvSpPr>
            <a:spLocks/>
          </p:cNvSpPr>
          <p:nvPr/>
        </p:nvSpPr>
        <p:spPr bwMode="auto">
          <a:xfrm flipV="1">
            <a:off x="7208837" y="3067751"/>
            <a:ext cx="593725" cy="1720383"/>
          </a:xfrm>
          <a:custGeom>
            <a:avLst/>
            <a:gdLst>
              <a:gd name="T0" fmla="*/ 2147483647 w 1344"/>
              <a:gd name="T1" fmla="*/ 0 h 2352"/>
              <a:gd name="T2" fmla="*/ 2147483647 w 1344"/>
              <a:gd name="T3" fmla="*/ 2147483647 h 2352"/>
              <a:gd name="T4" fmla="*/ 0 w 1344"/>
              <a:gd name="T5" fmla="*/ 2147483647 h 2352"/>
              <a:gd name="T6" fmla="*/ 2147483647 w 1344"/>
              <a:gd name="T7" fmla="*/ 2147483647 h 2352"/>
              <a:gd name="T8" fmla="*/ 2147483647 w 1344"/>
              <a:gd name="T9" fmla="*/ 2147483647 h 2352"/>
              <a:gd name="T10" fmla="*/ 2147483647 w 1344"/>
              <a:gd name="T11" fmla="*/ 2147483647 h 2352"/>
              <a:gd name="T12" fmla="*/ 2147483647 w 1344"/>
              <a:gd name="T13" fmla="*/ 0 h 2352"/>
              <a:gd name="T14" fmla="*/ 2147483647 w 1344"/>
              <a:gd name="T15" fmla="*/ 0 h 235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44" h="2352">
                <a:moveTo>
                  <a:pt x="576" y="0"/>
                </a:moveTo>
                <a:lnTo>
                  <a:pt x="336" y="1776"/>
                </a:lnTo>
                <a:lnTo>
                  <a:pt x="0" y="1776"/>
                </a:lnTo>
                <a:lnTo>
                  <a:pt x="672" y="2352"/>
                </a:lnTo>
                <a:lnTo>
                  <a:pt x="1344" y="1776"/>
                </a:lnTo>
                <a:lnTo>
                  <a:pt x="1008" y="1776"/>
                </a:lnTo>
                <a:lnTo>
                  <a:pt x="768" y="0"/>
                </a:lnTo>
                <a:lnTo>
                  <a:pt x="576" y="0"/>
                </a:lnTo>
                <a:close/>
              </a:path>
            </a:pathLst>
          </a:custGeom>
          <a:solidFill>
            <a:schemeClr val="tx1"/>
          </a:solidFill>
          <a:ln w="12700"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Rectangle 20">
            <a:extLst>
              <a:ext uri="{FF2B5EF4-FFF2-40B4-BE49-F238E27FC236}">
                <a16:creationId xmlns:a16="http://schemas.microsoft.com/office/drawing/2014/main" id="{163E1FCF-ED34-F84F-88C6-5F8A7924FFDC}"/>
              </a:ext>
            </a:extLst>
          </p:cNvPr>
          <p:cNvSpPr>
            <a:spLocks noChangeArrowheads="1"/>
          </p:cNvSpPr>
          <p:nvPr/>
        </p:nvSpPr>
        <p:spPr bwMode="auto">
          <a:xfrm>
            <a:off x="8381999" y="3453933"/>
            <a:ext cx="2667000" cy="1311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defTabSz="762000">
              <a:defRPr/>
            </a:pPr>
            <a:r>
              <a:rPr lang="en-US" sz="4000" dirty="0">
                <a:latin typeface="Georgia" panose="02040502050405020303" pitchFamily="18" charset="0"/>
                <a:ea typeface="ＭＳ Ｐゴシック" charset="0"/>
              </a:rPr>
              <a:t>Answering a question</a:t>
            </a:r>
          </a:p>
        </p:txBody>
      </p:sp>
    </p:spTree>
    <p:extLst>
      <p:ext uri="{BB962C8B-B14F-4D97-AF65-F5344CB8AC3E}">
        <p14:creationId xmlns:p14="http://schemas.microsoft.com/office/powerpoint/2010/main" val="35162707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How to Encourage Participation</a:t>
            </a:r>
          </a:p>
        </p:txBody>
      </p:sp>
      <p:sp>
        <p:nvSpPr>
          <p:cNvPr id="3" name="Content Placeholder 2"/>
          <p:cNvSpPr>
            <a:spLocks noGrp="1"/>
          </p:cNvSpPr>
          <p:nvPr>
            <p:ph idx="1"/>
          </p:nvPr>
        </p:nvSpPr>
        <p:spPr>
          <a:noFill/>
        </p:spPr>
        <p:txBody>
          <a:bodyPr/>
          <a:lstStyle/>
          <a:p>
            <a:pPr>
              <a:buClr>
                <a:schemeClr val="tx1"/>
              </a:buClr>
              <a:buFont typeface="Times" charset="0"/>
              <a:buChar char="•"/>
              <a:defRPr/>
            </a:pPr>
            <a:r>
              <a:rPr lang="en-GB" sz="4400" dirty="0">
                <a:latin typeface="Georgia" panose="02040502050405020303" pitchFamily="18" charset="0"/>
              </a:rPr>
              <a:t>Use questions</a:t>
            </a:r>
          </a:p>
          <a:p>
            <a:pPr>
              <a:buClr>
                <a:schemeClr val="tx1"/>
              </a:buClr>
              <a:buFont typeface="Times" charset="0"/>
              <a:buChar char="•"/>
              <a:defRPr/>
            </a:pPr>
            <a:r>
              <a:rPr lang="en-GB" sz="4400" dirty="0">
                <a:latin typeface="Georgia" panose="02040502050405020303" pitchFamily="18" charset="0"/>
              </a:rPr>
              <a:t>Use examples relevant to audience</a:t>
            </a:r>
          </a:p>
          <a:p>
            <a:pPr>
              <a:buClr>
                <a:schemeClr val="tx1"/>
              </a:buClr>
              <a:buFont typeface="Times" charset="0"/>
              <a:buChar char="•"/>
              <a:defRPr/>
            </a:pPr>
            <a:r>
              <a:rPr lang="en-GB" sz="4400" dirty="0">
                <a:latin typeface="Georgia" panose="02040502050405020303" pitchFamily="18" charset="0"/>
              </a:rPr>
              <a:t>Where will you stand?</a:t>
            </a:r>
          </a:p>
          <a:p>
            <a:pPr>
              <a:buClr>
                <a:schemeClr val="tx1"/>
              </a:buClr>
              <a:buFont typeface="Times" charset="0"/>
              <a:buChar char="•"/>
              <a:defRPr/>
            </a:pPr>
            <a:r>
              <a:rPr lang="en-GB" sz="4400" dirty="0">
                <a:latin typeface="Georgia" panose="02040502050405020303" pitchFamily="18" charset="0"/>
              </a:rPr>
              <a:t>Check if audience can see screen or board</a:t>
            </a:r>
          </a:p>
          <a:p>
            <a:pPr>
              <a:buClr>
                <a:schemeClr val="tx1"/>
              </a:buClr>
              <a:buFont typeface="Times" charset="0"/>
              <a:buChar char="•"/>
              <a:defRPr/>
            </a:pPr>
            <a:r>
              <a:rPr lang="en-GB" sz="4400" dirty="0">
                <a:latin typeface="Georgia" panose="02040502050405020303" pitchFamily="18" charset="0"/>
              </a:rPr>
              <a:t>Face audience not screen or board</a:t>
            </a:r>
          </a:p>
          <a:p>
            <a:endParaRPr lang="en-US" dirty="0">
              <a:latin typeface="Georgia"/>
              <a:cs typeface="Georgia"/>
            </a:endParaRPr>
          </a:p>
        </p:txBody>
      </p:sp>
    </p:spTree>
    <p:extLst>
      <p:ext uri="{BB962C8B-B14F-4D97-AF65-F5344CB8AC3E}">
        <p14:creationId xmlns:p14="http://schemas.microsoft.com/office/powerpoint/2010/main" val="5691423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Audiovisual Aids</a:t>
            </a:r>
          </a:p>
        </p:txBody>
      </p:sp>
      <p:sp>
        <p:nvSpPr>
          <p:cNvPr id="3" name="Content Placeholder 2"/>
          <p:cNvSpPr>
            <a:spLocks noGrp="1"/>
          </p:cNvSpPr>
          <p:nvPr>
            <p:ph idx="1"/>
          </p:nvPr>
        </p:nvSpPr>
        <p:spPr>
          <a:noFill/>
        </p:spPr>
        <p:txBody>
          <a:bodyPr/>
          <a:lstStyle/>
          <a:p>
            <a:pPr>
              <a:buClr>
                <a:schemeClr val="tx1"/>
              </a:buClr>
            </a:pPr>
            <a:r>
              <a:rPr lang="en-GB" altLang="en-US" sz="3600" dirty="0">
                <a:latin typeface="Georgia" panose="02040502050405020303" pitchFamily="18" charset="0"/>
                <a:ea typeface="ＭＳ Ｐゴシック" panose="020B0600070205080204" pitchFamily="34" charset="-128"/>
              </a:rPr>
              <a:t>PowerPoint or overheads</a:t>
            </a:r>
          </a:p>
          <a:p>
            <a:pPr lvl="1">
              <a:buClr>
                <a:schemeClr val="tx1"/>
              </a:buClr>
            </a:pPr>
            <a:r>
              <a:rPr lang="en-GB" altLang="en-US" sz="3600" dirty="0">
                <a:latin typeface="Georgia" panose="02040502050405020303" pitchFamily="18" charset="0"/>
                <a:ea typeface="ＭＳ Ｐゴシック" panose="020B0600070205080204" pitchFamily="34" charset="-128"/>
              </a:rPr>
              <a:t>Use large text</a:t>
            </a:r>
          </a:p>
          <a:p>
            <a:pPr>
              <a:buClr>
                <a:schemeClr val="tx1"/>
              </a:buClr>
            </a:pPr>
            <a:r>
              <a:rPr lang="en-GB" altLang="en-US" sz="3600" dirty="0">
                <a:latin typeface="Georgia" panose="02040502050405020303" pitchFamily="18" charset="0"/>
                <a:ea typeface="ＭＳ Ｐゴシック" panose="020B0600070205080204" pitchFamily="34" charset="-128"/>
              </a:rPr>
              <a:t>Blackboard / Whiteboard Flipchart</a:t>
            </a:r>
          </a:p>
          <a:p>
            <a:pPr lvl="1">
              <a:buClr>
                <a:schemeClr val="tx1"/>
              </a:buClr>
            </a:pPr>
            <a:r>
              <a:rPr lang="en-GB" altLang="en-US" sz="3600" dirty="0">
                <a:latin typeface="Georgia" panose="02040502050405020303" pitchFamily="18" charset="0"/>
                <a:ea typeface="ＭＳ Ｐゴシック" panose="020B0600070205080204" pitchFamily="34" charset="-128"/>
              </a:rPr>
              <a:t>Write clearly</a:t>
            </a:r>
          </a:p>
          <a:p>
            <a:pPr lvl="1"/>
            <a:r>
              <a:rPr lang="en-GB" altLang="en-US" sz="3600" dirty="0">
                <a:latin typeface="Georgia" panose="02040502050405020303" pitchFamily="18" charset="0"/>
                <a:ea typeface="ＭＳ Ｐゴシック" panose="020B0600070205080204" pitchFamily="34" charset="-128"/>
              </a:rPr>
              <a:t>Allocate a scribe if you do not write well</a:t>
            </a:r>
          </a:p>
          <a:p>
            <a:r>
              <a:rPr lang="en-GB" altLang="en-US" sz="3600" dirty="0">
                <a:latin typeface="Georgia" panose="02040502050405020303" pitchFamily="18" charset="0"/>
                <a:ea typeface="ＭＳ Ｐゴシック" panose="020B0600070205080204" pitchFamily="34" charset="-128"/>
              </a:rPr>
              <a:t>Don’t need to use all slides</a:t>
            </a:r>
            <a:endParaRPr lang="en-GB" altLang="en-US" dirty="0">
              <a:latin typeface="Georgia" panose="02040502050405020303" pitchFamily="18" charset="0"/>
              <a:ea typeface="ＭＳ Ｐゴシック" panose="020B0600070205080204" pitchFamily="34" charset="-128"/>
            </a:endParaRPr>
          </a:p>
        </p:txBody>
      </p:sp>
    </p:spTree>
    <p:extLst>
      <p:ext uri="{BB962C8B-B14F-4D97-AF65-F5344CB8AC3E}">
        <p14:creationId xmlns:p14="http://schemas.microsoft.com/office/powerpoint/2010/main" val="29976440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Feedback</a:t>
            </a:r>
          </a:p>
        </p:txBody>
      </p:sp>
      <p:sp>
        <p:nvSpPr>
          <p:cNvPr id="3" name="Content Placeholder 2"/>
          <p:cNvSpPr>
            <a:spLocks noGrp="1"/>
          </p:cNvSpPr>
          <p:nvPr>
            <p:ph idx="1"/>
          </p:nvPr>
        </p:nvSpPr>
        <p:spPr>
          <a:noFill/>
        </p:spPr>
        <p:txBody>
          <a:bodyPr>
            <a:normAutofit lnSpcReduction="10000"/>
          </a:bodyPr>
          <a:lstStyle/>
          <a:p>
            <a:pPr>
              <a:buFont typeface="Times" charset="0"/>
              <a:buChar char="•"/>
              <a:defRPr/>
            </a:pPr>
            <a:r>
              <a:rPr lang="en-GB" sz="4400" dirty="0">
                <a:latin typeface="Georgia" panose="02040502050405020303" pitchFamily="18" charset="0"/>
              </a:rPr>
              <a:t>What was good?</a:t>
            </a:r>
          </a:p>
          <a:p>
            <a:pPr>
              <a:buFont typeface="Times" charset="0"/>
              <a:buChar char="•"/>
              <a:defRPr/>
            </a:pPr>
            <a:r>
              <a:rPr lang="en-GB" sz="4400" dirty="0">
                <a:latin typeface="Georgia" panose="02040502050405020303" pitchFamily="18" charset="0"/>
              </a:rPr>
              <a:t>What can you improve?</a:t>
            </a:r>
          </a:p>
          <a:p>
            <a:pPr lvl="1">
              <a:buFont typeface="Times" charset="0"/>
              <a:buChar char="•"/>
              <a:defRPr/>
            </a:pPr>
            <a:r>
              <a:rPr lang="en-GB" sz="3600" dirty="0">
                <a:latin typeface="Georgia" panose="02040502050405020303" pitchFamily="18" charset="0"/>
              </a:rPr>
              <a:t>Clear aim &amp; summary</a:t>
            </a:r>
          </a:p>
          <a:p>
            <a:pPr lvl="1">
              <a:buFont typeface="Times" charset="0"/>
              <a:buChar char="•"/>
              <a:defRPr/>
            </a:pPr>
            <a:r>
              <a:rPr lang="en-GB" sz="3600" dirty="0">
                <a:latin typeface="Georgia" panose="02040502050405020303" pitchFamily="18" charset="0"/>
              </a:rPr>
              <a:t>Voice </a:t>
            </a:r>
          </a:p>
          <a:p>
            <a:pPr lvl="1">
              <a:buFont typeface="Times" charset="0"/>
              <a:buChar char="•"/>
              <a:defRPr/>
            </a:pPr>
            <a:r>
              <a:rPr lang="en-GB" sz="3600" dirty="0">
                <a:latin typeface="Georgia" panose="02040502050405020303" pitchFamily="18" charset="0"/>
              </a:rPr>
              <a:t>Eye contact </a:t>
            </a:r>
          </a:p>
          <a:p>
            <a:pPr lvl="1">
              <a:buFont typeface="Times" charset="0"/>
              <a:buChar char="•"/>
              <a:defRPr/>
            </a:pPr>
            <a:r>
              <a:rPr lang="en-GB" sz="3600" dirty="0">
                <a:latin typeface="Georgia" panose="02040502050405020303" pitchFamily="18" charset="0"/>
              </a:rPr>
              <a:t>Body position &amp; movement </a:t>
            </a:r>
          </a:p>
          <a:p>
            <a:pPr lvl="1">
              <a:buFont typeface="Times" charset="0"/>
              <a:buChar char="•"/>
              <a:defRPr/>
            </a:pPr>
            <a:r>
              <a:rPr lang="en-GB" sz="3600" dirty="0">
                <a:latin typeface="Georgia" panose="02040502050405020303" pitchFamily="18" charset="0"/>
              </a:rPr>
              <a:t>Communication with audience</a:t>
            </a:r>
          </a:p>
          <a:p>
            <a:pPr lvl="1">
              <a:buFont typeface="Times" charset="0"/>
              <a:buChar char="•"/>
              <a:defRPr/>
            </a:pPr>
            <a:r>
              <a:rPr lang="en-GB" sz="3600" dirty="0">
                <a:latin typeface="Georgia" panose="02040502050405020303" pitchFamily="18" charset="0"/>
              </a:rPr>
              <a:t>Pace &amp; timing</a:t>
            </a:r>
            <a:endParaRPr lang="en-GB" sz="4000"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7803823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Summary</a:t>
            </a:r>
          </a:p>
        </p:txBody>
      </p:sp>
      <p:sp>
        <p:nvSpPr>
          <p:cNvPr id="3" name="Content Placeholder 2"/>
          <p:cNvSpPr>
            <a:spLocks noGrp="1"/>
          </p:cNvSpPr>
          <p:nvPr>
            <p:ph idx="1"/>
          </p:nvPr>
        </p:nvSpPr>
        <p:spPr>
          <a:noFill/>
        </p:spPr>
        <p:txBody>
          <a:bodyPr/>
          <a:lstStyle/>
          <a:p>
            <a:pPr>
              <a:buFont typeface="Times" charset="0"/>
              <a:buChar char="•"/>
              <a:defRPr/>
            </a:pPr>
            <a:r>
              <a:rPr lang="en-GB" sz="4000" dirty="0">
                <a:latin typeface="Georgia" panose="02040502050405020303" pitchFamily="18" charset="0"/>
              </a:rPr>
              <a:t>Planning</a:t>
            </a:r>
          </a:p>
          <a:p>
            <a:pPr>
              <a:buFont typeface="Times" charset="0"/>
              <a:buChar char="•"/>
              <a:defRPr/>
            </a:pPr>
            <a:r>
              <a:rPr lang="en-GB" sz="4000" dirty="0">
                <a:latin typeface="Georgia" panose="02040502050405020303" pitchFamily="18" charset="0"/>
              </a:rPr>
              <a:t>Delivery</a:t>
            </a:r>
          </a:p>
          <a:p>
            <a:pPr lvl="1">
              <a:buFont typeface="Times" charset="0"/>
              <a:buChar char="•"/>
              <a:defRPr/>
            </a:pPr>
            <a:r>
              <a:rPr lang="en-GB" sz="3600" dirty="0">
                <a:latin typeface="Georgia" panose="02040502050405020303" pitchFamily="18" charset="0"/>
              </a:rPr>
              <a:t>Interaction with audience</a:t>
            </a:r>
          </a:p>
          <a:p>
            <a:pPr lvl="1">
              <a:buFont typeface="Times" charset="0"/>
              <a:buChar char="•"/>
              <a:defRPr/>
            </a:pPr>
            <a:r>
              <a:rPr lang="en-GB" sz="3600" dirty="0" err="1">
                <a:latin typeface="Georgia" panose="02040502050405020303" pitchFamily="18" charset="0"/>
              </a:rPr>
              <a:t>Audiovisual</a:t>
            </a:r>
            <a:r>
              <a:rPr lang="en-GB" sz="3600" dirty="0">
                <a:latin typeface="Georgia" panose="02040502050405020303" pitchFamily="18" charset="0"/>
              </a:rPr>
              <a:t> aids</a:t>
            </a:r>
          </a:p>
          <a:p>
            <a:pPr>
              <a:buFont typeface="Times" charset="0"/>
              <a:buChar char="•"/>
              <a:defRPr/>
            </a:pPr>
            <a:r>
              <a:rPr lang="en-GB" sz="4000" dirty="0">
                <a:latin typeface="Georgia" panose="02040502050405020303" pitchFamily="18" charset="0"/>
              </a:rPr>
              <a:t>Feedback</a:t>
            </a:r>
            <a:endParaRPr lang="en-GB" sz="4400"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1396111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Objectives</a:t>
            </a:r>
          </a:p>
        </p:txBody>
      </p:sp>
      <p:sp>
        <p:nvSpPr>
          <p:cNvPr id="3" name="Content Placeholder 2"/>
          <p:cNvSpPr>
            <a:spLocks noGrp="1"/>
          </p:cNvSpPr>
          <p:nvPr>
            <p:ph idx="1"/>
          </p:nvPr>
        </p:nvSpPr>
        <p:spPr>
          <a:xfrm>
            <a:off x="838200" y="2230071"/>
            <a:ext cx="10515600" cy="2201252"/>
          </a:xfrm>
          <a:noFill/>
        </p:spPr>
        <p:txBody>
          <a:bodyPr>
            <a:normAutofit/>
          </a:bodyPr>
          <a:lstStyle/>
          <a:p>
            <a:r>
              <a:rPr lang="en-US" sz="3600" dirty="0">
                <a:latin typeface="Georgia"/>
                <a:cs typeface="Georgia"/>
              </a:rPr>
              <a:t>Define the KATC/PTC Model</a:t>
            </a:r>
          </a:p>
          <a:p>
            <a:endParaRPr lang="en-US" sz="3600" dirty="0">
              <a:latin typeface="Georgia"/>
              <a:cs typeface="Georgia"/>
            </a:endParaRPr>
          </a:p>
          <a:p>
            <a:r>
              <a:rPr lang="en-US" sz="3600" dirty="0">
                <a:latin typeface="Georgia"/>
                <a:cs typeface="Georgia"/>
              </a:rPr>
              <a:t>Apply this to your teaching</a:t>
            </a:r>
          </a:p>
        </p:txBody>
      </p:sp>
    </p:spTree>
    <p:extLst>
      <p:ext uri="{BB962C8B-B14F-4D97-AF65-F5344CB8AC3E}">
        <p14:creationId xmlns:p14="http://schemas.microsoft.com/office/powerpoint/2010/main" val="15304655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noFill/>
        </p:spPr>
        <p:txBody>
          <a:bodyPr>
            <a:normAutofit/>
          </a:bodyPr>
          <a:lstStyle/>
          <a:p>
            <a:r>
              <a:rPr lang="en-US" sz="6600" dirty="0">
                <a:solidFill>
                  <a:srgbClr val="FFFFFF"/>
                </a:solidFill>
                <a:latin typeface="Georgia"/>
                <a:cs typeface="Georgia"/>
              </a:rPr>
              <a:t>Initial Trauma Assessment </a:t>
            </a:r>
          </a:p>
        </p:txBody>
      </p:sp>
      <p:sp>
        <p:nvSpPr>
          <p:cNvPr id="8" name="Subtitle 7"/>
          <p:cNvSpPr>
            <a:spLocks noGrp="1"/>
          </p:cNvSpPr>
          <p:nvPr>
            <p:ph type="subTitle" idx="1"/>
          </p:nvPr>
        </p:nvSpPr>
        <p:spPr/>
        <p:txBody>
          <a:bodyPr>
            <a:noAutofit/>
          </a:bodyPr>
          <a:lstStyle/>
          <a:p>
            <a:pPr lvl="0">
              <a:lnSpc>
                <a:spcPct val="115000"/>
              </a:lnSpc>
              <a:spcBef>
                <a:spcPts val="0"/>
              </a:spcBef>
              <a:buClr>
                <a:srgbClr val="000000"/>
              </a:buClr>
              <a:buSzPct val="45833"/>
            </a:pPr>
            <a:r>
              <a:rPr lang="en-US" sz="2000" dirty="0">
                <a:solidFill>
                  <a:schemeClr val="bg1"/>
                </a:solidFill>
                <a:latin typeface="Georgia"/>
                <a:ea typeface="Times New Roman"/>
                <a:cs typeface="Georgia"/>
                <a:sym typeface="Times New Roman"/>
              </a:rPr>
              <a:t>Kampala Advanced Trauma Care Course</a:t>
            </a:r>
          </a:p>
          <a:p>
            <a:pPr lvl="0">
              <a:lnSpc>
                <a:spcPct val="115000"/>
              </a:lnSpc>
              <a:spcBef>
                <a:spcPts val="0"/>
              </a:spcBef>
              <a:buClr>
                <a:srgbClr val="000000"/>
              </a:buClr>
              <a:buSzPct val="91666"/>
            </a:pPr>
            <a:r>
              <a:rPr lang="en-US" sz="1100" dirty="0">
                <a:solidFill>
                  <a:schemeClr val="bg1"/>
                </a:solidFill>
                <a:latin typeface="Georgia"/>
                <a:ea typeface="Times New Roman"/>
                <a:cs typeface="Georgia"/>
                <a:sym typeface="Times New Roman"/>
              </a:rPr>
              <a:t> Last Edited August 2016 by Maija Cheung MD &amp; Michael DeWane MD</a:t>
            </a:r>
          </a:p>
        </p:txBody>
      </p:sp>
      <p:sp>
        <p:nvSpPr>
          <p:cNvPr id="9" name="Title 1"/>
          <p:cNvSpPr txBox="1">
            <a:spLocks/>
          </p:cNvSpPr>
          <p:nvPr/>
        </p:nvSpPr>
        <p:spPr>
          <a:xfrm>
            <a:off x="0" y="634933"/>
            <a:ext cx="12192000" cy="5656678"/>
          </a:xfrm>
          <a:prstGeom prst="rect">
            <a:avLst/>
          </a:prstGeom>
          <a:blipFill>
            <a:blip r:embed="rId3"/>
            <a:stretch>
              <a:fillRect/>
            </a:stretch>
          </a:blip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srgbClr val="FFFFFF"/>
              </a:solidFill>
              <a:latin typeface="Georgia"/>
              <a:cs typeface="Georgia"/>
            </a:endParaRPr>
          </a:p>
        </p:txBody>
      </p:sp>
      <p:sp>
        <p:nvSpPr>
          <p:cNvPr id="2" name="TextBox 1"/>
          <p:cNvSpPr txBox="1"/>
          <p:nvPr/>
        </p:nvSpPr>
        <p:spPr>
          <a:xfrm>
            <a:off x="2888580" y="2401443"/>
            <a:ext cx="6869952" cy="2123658"/>
          </a:xfrm>
          <a:prstGeom prst="rect">
            <a:avLst/>
          </a:prstGeom>
          <a:noFill/>
        </p:spPr>
        <p:txBody>
          <a:bodyPr wrap="square" rtlCol="0">
            <a:spAutoFit/>
          </a:bodyPr>
          <a:lstStyle/>
          <a:p>
            <a:pPr algn="ctr"/>
            <a:r>
              <a:rPr lang="en-US" sz="6600" dirty="0">
                <a:solidFill>
                  <a:schemeClr val="bg1"/>
                </a:solidFill>
                <a:latin typeface="Georgia"/>
                <a:cs typeface="Georgia"/>
              </a:rPr>
              <a:t>Discussion Groups</a:t>
            </a:r>
          </a:p>
        </p:txBody>
      </p:sp>
    </p:spTree>
    <p:extLst>
      <p:ext uri="{BB962C8B-B14F-4D97-AF65-F5344CB8AC3E}">
        <p14:creationId xmlns:p14="http://schemas.microsoft.com/office/powerpoint/2010/main" val="36822894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When to Use Discussion Groups</a:t>
            </a:r>
          </a:p>
        </p:txBody>
      </p:sp>
      <p:sp>
        <p:nvSpPr>
          <p:cNvPr id="3" name="Content Placeholder 2"/>
          <p:cNvSpPr>
            <a:spLocks noGrp="1"/>
          </p:cNvSpPr>
          <p:nvPr>
            <p:ph idx="1"/>
          </p:nvPr>
        </p:nvSpPr>
        <p:spPr>
          <a:noFill/>
        </p:spPr>
        <p:txBody>
          <a:bodyPr/>
          <a:lstStyle/>
          <a:p>
            <a:pPr>
              <a:lnSpc>
                <a:spcPct val="120000"/>
              </a:lnSpc>
            </a:pPr>
            <a:r>
              <a:rPr lang="en-GB" altLang="en-US" sz="4000" dirty="0">
                <a:latin typeface="Georgia" panose="02040502050405020303" pitchFamily="18" charset="0"/>
                <a:ea typeface="ＭＳ Ｐゴシック" panose="020B0600070205080204" pitchFamily="34" charset="-128"/>
              </a:rPr>
              <a:t>Good for small groups</a:t>
            </a:r>
          </a:p>
          <a:p>
            <a:r>
              <a:rPr lang="en-GB" altLang="en-US" sz="4000" dirty="0">
                <a:latin typeface="Georgia" panose="02040502050405020303" pitchFamily="18" charset="0"/>
                <a:ea typeface="ＭＳ Ｐゴシック" panose="020B0600070205080204" pitchFamily="34" charset="-128"/>
              </a:rPr>
              <a:t>Strengthens interaction within group</a:t>
            </a:r>
          </a:p>
          <a:p>
            <a:r>
              <a:rPr lang="en-GB" altLang="en-US" sz="4000" dirty="0">
                <a:latin typeface="Georgia" panose="02040502050405020303" pitchFamily="18" charset="0"/>
                <a:ea typeface="ＭＳ Ｐゴシック" panose="020B0600070205080204" pitchFamily="34" charset="-128"/>
              </a:rPr>
              <a:t>Mixed communication patterns</a:t>
            </a:r>
          </a:p>
          <a:p>
            <a:r>
              <a:rPr lang="en-GB" altLang="en-US" sz="4000" dirty="0">
                <a:latin typeface="Georgia" panose="02040502050405020303" pitchFamily="18" charset="0"/>
                <a:ea typeface="ＭＳ Ｐゴシック" panose="020B0600070205080204" pitchFamily="34" charset="-128"/>
              </a:rPr>
              <a:t>Problem solving</a:t>
            </a:r>
          </a:p>
          <a:p>
            <a:r>
              <a:rPr lang="en-GB" altLang="en-US" sz="4000" dirty="0">
                <a:latin typeface="Georgia" panose="02040502050405020303" pitchFamily="18" charset="0"/>
                <a:ea typeface="ＭＳ Ｐゴシック" panose="020B0600070205080204" pitchFamily="34" charset="-128"/>
              </a:rPr>
              <a:t>‘Ownership’ of topic in group</a:t>
            </a:r>
          </a:p>
          <a:p>
            <a:endParaRPr lang="en-US" dirty="0">
              <a:latin typeface="Georgia"/>
              <a:cs typeface="Georgia"/>
            </a:endParaRPr>
          </a:p>
        </p:txBody>
      </p:sp>
    </p:spTree>
    <p:extLst>
      <p:ext uri="{BB962C8B-B14F-4D97-AF65-F5344CB8AC3E}">
        <p14:creationId xmlns:p14="http://schemas.microsoft.com/office/powerpoint/2010/main" val="4699914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Leading a Discussion Group</a:t>
            </a:r>
          </a:p>
        </p:txBody>
      </p:sp>
      <p:sp>
        <p:nvSpPr>
          <p:cNvPr id="3" name="Content Placeholder 2"/>
          <p:cNvSpPr>
            <a:spLocks noGrp="1"/>
          </p:cNvSpPr>
          <p:nvPr>
            <p:ph idx="1"/>
          </p:nvPr>
        </p:nvSpPr>
        <p:spPr>
          <a:xfrm>
            <a:off x="838200" y="1825625"/>
            <a:ext cx="7318376" cy="4351338"/>
          </a:xfrm>
          <a:noFill/>
        </p:spPr>
        <p:txBody>
          <a:bodyPr>
            <a:normAutofit lnSpcReduction="10000"/>
          </a:bodyPr>
          <a:lstStyle/>
          <a:p>
            <a:pPr>
              <a:buFont typeface="Times" charset="0"/>
              <a:buChar char="•"/>
              <a:defRPr/>
            </a:pPr>
            <a:r>
              <a:rPr lang="en-GB" sz="4400" dirty="0">
                <a:latin typeface="Georgia" panose="02040502050405020303" pitchFamily="18" charset="0"/>
              </a:rPr>
              <a:t>Use appropriate topic </a:t>
            </a:r>
          </a:p>
          <a:p>
            <a:pPr lvl="1">
              <a:buFont typeface="Times" charset="0"/>
              <a:buChar char="•"/>
              <a:defRPr/>
            </a:pPr>
            <a:r>
              <a:rPr lang="en-GB" sz="4000" dirty="0">
                <a:latin typeface="Georgia" panose="02040502050405020303" pitchFamily="18" charset="0"/>
              </a:rPr>
              <a:t>e.g. Disaster management plan</a:t>
            </a:r>
          </a:p>
          <a:p>
            <a:pPr>
              <a:buFont typeface="Times" charset="0"/>
              <a:buChar char="•"/>
              <a:defRPr/>
            </a:pPr>
            <a:r>
              <a:rPr lang="en-GB" sz="4400" dirty="0">
                <a:latin typeface="Georgia" panose="02040502050405020303" pitchFamily="18" charset="0"/>
              </a:rPr>
              <a:t>Choose equipment</a:t>
            </a:r>
          </a:p>
          <a:p>
            <a:pPr lvl="1">
              <a:buFont typeface="Times" charset="0"/>
              <a:buChar char="•"/>
              <a:defRPr/>
            </a:pPr>
            <a:r>
              <a:rPr lang="en-GB" sz="4000" dirty="0">
                <a:latin typeface="Georgia" panose="02040502050405020303" pitchFamily="18" charset="0"/>
              </a:rPr>
              <a:t>Flipchart / white or blackboard</a:t>
            </a:r>
          </a:p>
          <a:p>
            <a:pPr>
              <a:buFont typeface="Times" charset="0"/>
              <a:buChar char="•"/>
              <a:defRPr/>
            </a:pPr>
            <a:r>
              <a:rPr lang="en-GB" sz="4400" dirty="0">
                <a:latin typeface="Georgia" panose="02040502050405020303" pitchFamily="18" charset="0"/>
              </a:rPr>
              <a:t>Choose seating layout</a:t>
            </a:r>
          </a:p>
          <a:p>
            <a:endParaRPr lang="en-US" dirty="0">
              <a:latin typeface="Georgia"/>
              <a:cs typeface="Georgia"/>
            </a:endParaRPr>
          </a:p>
        </p:txBody>
      </p:sp>
      <p:grpSp>
        <p:nvGrpSpPr>
          <p:cNvPr id="4" name="Group 13">
            <a:extLst>
              <a:ext uri="{FF2B5EF4-FFF2-40B4-BE49-F238E27FC236}">
                <a16:creationId xmlns:a16="http://schemas.microsoft.com/office/drawing/2014/main" id="{6637EB86-FF7D-3944-B6F6-844066FD1C10}"/>
              </a:ext>
            </a:extLst>
          </p:cNvPr>
          <p:cNvGrpSpPr>
            <a:grpSpLocks/>
          </p:cNvGrpSpPr>
          <p:nvPr/>
        </p:nvGrpSpPr>
        <p:grpSpPr bwMode="auto">
          <a:xfrm>
            <a:off x="8686800" y="1825625"/>
            <a:ext cx="2233613" cy="1682750"/>
            <a:chOff x="412" y="2147"/>
            <a:chExt cx="1407" cy="1060"/>
          </a:xfrm>
        </p:grpSpPr>
        <p:sp>
          <p:nvSpPr>
            <p:cNvPr id="5" name="Oval 14">
              <a:extLst>
                <a:ext uri="{FF2B5EF4-FFF2-40B4-BE49-F238E27FC236}">
                  <a16:creationId xmlns:a16="http://schemas.microsoft.com/office/drawing/2014/main" id="{A7AA06B2-1DDB-CD4B-8FAB-32F546F9745B}"/>
                </a:ext>
              </a:extLst>
            </p:cNvPr>
            <p:cNvSpPr>
              <a:spLocks noChangeArrowheads="1"/>
            </p:cNvSpPr>
            <p:nvPr/>
          </p:nvSpPr>
          <p:spPr bwMode="auto">
            <a:xfrm>
              <a:off x="1038" y="2147"/>
              <a:ext cx="195" cy="196"/>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6" name="Oval 15">
              <a:extLst>
                <a:ext uri="{FF2B5EF4-FFF2-40B4-BE49-F238E27FC236}">
                  <a16:creationId xmlns:a16="http://schemas.microsoft.com/office/drawing/2014/main" id="{E5E7DED2-9C96-F449-A951-D25CABE5416B}"/>
                </a:ext>
              </a:extLst>
            </p:cNvPr>
            <p:cNvSpPr>
              <a:spLocks noChangeArrowheads="1"/>
            </p:cNvSpPr>
            <p:nvPr/>
          </p:nvSpPr>
          <p:spPr bwMode="auto">
            <a:xfrm>
              <a:off x="510" y="2717"/>
              <a:ext cx="195" cy="1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7" name="Oval 16">
              <a:extLst>
                <a:ext uri="{FF2B5EF4-FFF2-40B4-BE49-F238E27FC236}">
                  <a16:creationId xmlns:a16="http://schemas.microsoft.com/office/drawing/2014/main" id="{667A69FB-F2CF-694D-BA9E-1E2172C92537}"/>
                </a:ext>
              </a:extLst>
            </p:cNvPr>
            <p:cNvSpPr>
              <a:spLocks noChangeArrowheads="1"/>
            </p:cNvSpPr>
            <p:nvPr/>
          </p:nvSpPr>
          <p:spPr bwMode="auto">
            <a:xfrm>
              <a:off x="705" y="2921"/>
              <a:ext cx="195" cy="1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8" name="Oval 17">
              <a:extLst>
                <a:ext uri="{FF2B5EF4-FFF2-40B4-BE49-F238E27FC236}">
                  <a16:creationId xmlns:a16="http://schemas.microsoft.com/office/drawing/2014/main" id="{BE3998F7-318C-6141-9393-CD2C97AEF271}"/>
                </a:ext>
              </a:extLst>
            </p:cNvPr>
            <p:cNvSpPr>
              <a:spLocks noChangeArrowheads="1"/>
            </p:cNvSpPr>
            <p:nvPr/>
          </p:nvSpPr>
          <p:spPr bwMode="auto">
            <a:xfrm>
              <a:off x="941" y="3011"/>
              <a:ext cx="195" cy="1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9" name="Oval 18">
              <a:extLst>
                <a:ext uri="{FF2B5EF4-FFF2-40B4-BE49-F238E27FC236}">
                  <a16:creationId xmlns:a16="http://schemas.microsoft.com/office/drawing/2014/main" id="{349A12ED-65CC-D74B-B28B-3E2C355A5C1E}"/>
                </a:ext>
              </a:extLst>
            </p:cNvPr>
            <p:cNvSpPr>
              <a:spLocks noChangeArrowheads="1"/>
            </p:cNvSpPr>
            <p:nvPr/>
          </p:nvSpPr>
          <p:spPr bwMode="auto">
            <a:xfrm>
              <a:off x="1234" y="2923"/>
              <a:ext cx="195" cy="1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0" name="Oval 19">
              <a:extLst>
                <a:ext uri="{FF2B5EF4-FFF2-40B4-BE49-F238E27FC236}">
                  <a16:creationId xmlns:a16="http://schemas.microsoft.com/office/drawing/2014/main" id="{51C1D3C9-6416-D944-824D-BB3AFB113990}"/>
                </a:ext>
              </a:extLst>
            </p:cNvPr>
            <p:cNvSpPr>
              <a:spLocks noChangeArrowheads="1"/>
            </p:cNvSpPr>
            <p:nvPr/>
          </p:nvSpPr>
          <p:spPr bwMode="auto">
            <a:xfrm>
              <a:off x="1429" y="2815"/>
              <a:ext cx="195" cy="1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1" name="Oval 20">
              <a:extLst>
                <a:ext uri="{FF2B5EF4-FFF2-40B4-BE49-F238E27FC236}">
                  <a16:creationId xmlns:a16="http://schemas.microsoft.com/office/drawing/2014/main" id="{7FDC1A8E-BD45-EE44-B9C3-7F4C79EE3F35}"/>
                </a:ext>
              </a:extLst>
            </p:cNvPr>
            <p:cNvSpPr>
              <a:spLocks noChangeArrowheads="1"/>
            </p:cNvSpPr>
            <p:nvPr/>
          </p:nvSpPr>
          <p:spPr bwMode="auto">
            <a:xfrm>
              <a:off x="1624" y="2629"/>
              <a:ext cx="195" cy="1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2" name="Oval 21">
              <a:extLst>
                <a:ext uri="{FF2B5EF4-FFF2-40B4-BE49-F238E27FC236}">
                  <a16:creationId xmlns:a16="http://schemas.microsoft.com/office/drawing/2014/main" id="{30F71753-8EA6-3644-8766-BCF21BF47A2F}"/>
                </a:ext>
              </a:extLst>
            </p:cNvPr>
            <p:cNvSpPr>
              <a:spLocks noChangeArrowheads="1"/>
            </p:cNvSpPr>
            <p:nvPr/>
          </p:nvSpPr>
          <p:spPr bwMode="auto">
            <a:xfrm>
              <a:off x="412" y="2521"/>
              <a:ext cx="195" cy="1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grpSp>
      <p:grpSp>
        <p:nvGrpSpPr>
          <p:cNvPr id="13" name="Group 4">
            <a:extLst>
              <a:ext uri="{FF2B5EF4-FFF2-40B4-BE49-F238E27FC236}">
                <a16:creationId xmlns:a16="http://schemas.microsoft.com/office/drawing/2014/main" id="{1D09E197-A214-4E43-9959-916AF1C48E44}"/>
              </a:ext>
            </a:extLst>
          </p:cNvPr>
          <p:cNvGrpSpPr>
            <a:grpSpLocks/>
          </p:cNvGrpSpPr>
          <p:nvPr/>
        </p:nvGrpSpPr>
        <p:grpSpPr bwMode="auto">
          <a:xfrm>
            <a:off x="8916591" y="4286250"/>
            <a:ext cx="1839119" cy="1741488"/>
            <a:chOff x="3305" y="2049"/>
            <a:chExt cx="866" cy="874"/>
          </a:xfrm>
        </p:grpSpPr>
        <p:sp>
          <p:nvSpPr>
            <p:cNvPr id="14" name="Oval 5">
              <a:extLst>
                <a:ext uri="{FF2B5EF4-FFF2-40B4-BE49-F238E27FC236}">
                  <a16:creationId xmlns:a16="http://schemas.microsoft.com/office/drawing/2014/main" id="{1B42CA8A-4B64-BC43-ACEB-727F5D745553}"/>
                </a:ext>
              </a:extLst>
            </p:cNvPr>
            <p:cNvSpPr>
              <a:spLocks noChangeArrowheads="1"/>
            </p:cNvSpPr>
            <p:nvPr/>
          </p:nvSpPr>
          <p:spPr bwMode="auto">
            <a:xfrm>
              <a:off x="3500" y="2049"/>
              <a:ext cx="195" cy="196"/>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5" name="Oval 6">
              <a:extLst>
                <a:ext uri="{FF2B5EF4-FFF2-40B4-BE49-F238E27FC236}">
                  <a16:creationId xmlns:a16="http://schemas.microsoft.com/office/drawing/2014/main" id="{71CA4D8B-7B93-F74B-B208-902752F2708A}"/>
                </a:ext>
              </a:extLst>
            </p:cNvPr>
            <p:cNvSpPr>
              <a:spLocks noChangeArrowheads="1"/>
            </p:cNvSpPr>
            <p:nvPr/>
          </p:nvSpPr>
          <p:spPr bwMode="auto">
            <a:xfrm>
              <a:off x="3305" y="2237"/>
              <a:ext cx="195" cy="1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6" name="Oval 7">
              <a:extLst>
                <a:ext uri="{FF2B5EF4-FFF2-40B4-BE49-F238E27FC236}">
                  <a16:creationId xmlns:a16="http://schemas.microsoft.com/office/drawing/2014/main" id="{65FB292A-3E2A-D34E-8FDE-40D162CBEDF4}"/>
                </a:ext>
              </a:extLst>
            </p:cNvPr>
            <p:cNvSpPr>
              <a:spLocks noChangeArrowheads="1"/>
            </p:cNvSpPr>
            <p:nvPr/>
          </p:nvSpPr>
          <p:spPr bwMode="auto">
            <a:xfrm>
              <a:off x="3500" y="2727"/>
              <a:ext cx="195" cy="1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7" name="Oval 8">
              <a:extLst>
                <a:ext uri="{FF2B5EF4-FFF2-40B4-BE49-F238E27FC236}">
                  <a16:creationId xmlns:a16="http://schemas.microsoft.com/office/drawing/2014/main" id="{8FF652E3-A8EA-8840-93AE-F22393861A95}"/>
                </a:ext>
              </a:extLst>
            </p:cNvPr>
            <p:cNvSpPr>
              <a:spLocks noChangeArrowheads="1"/>
            </p:cNvSpPr>
            <p:nvPr/>
          </p:nvSpPr>
          <p:spPr bwMode="auto">
            <a:xfrm>
              <a:off x="3305" y="2521"/>
              <a:ext cx="195" cy="1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8" name="Oval 9">
              <a:extLst>
                <a:ext uri="{FF2B5EF4-FFF2-40B4-BE49-F238E27FC236}">
                  <a16:creationId xmlns:a16="http://schemas.microsoft.com/office/drawing/2014/main" id="{BA4F24B5-4F8C-C943-A98B-2A12292491B9}"/>
                </a:ext>
              </a:extLst>
            </p:cNvPr>
            <p:cNvSpPr>
              <a:spLocks noChangeArrowheads="1"/>
            </p:cNvSpPr>
            <p:nvPr/>
          </p:nvSpPr>
          <p:spPr bwMode="auto">
            <a:xfrm>
              <a:off x="3786" y="2717"/>
              <a:ext cx="195" cy="1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9" name="Oval 10">
              <a:extLst>
                <a:ext uri="{FF2B5EF4-FFF2-40B4-BE49-F238E27FC236}">
                  <a16:creationId xmlns:a16="http://schemas.microsoft.com/office/drawing/2014/main" id="{05800137-BE30-E148-823A-9C036970DF23}"/>
                </a:ext>
              </a:extLst>
            </p:cNvPr>
            <p:cNvSpPr>
              <a:spLocks noChangeArrowheads="1"/>
            </p:cNvSpPr>
            <p:nvPr/>
          </p:nvSpPr>
          <p:spPr bwMode="auto">
            <a:xfrm>
              <a:off x="3786" y="2049"/>
              <a:ext cx="195" cy="1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20" name="Oval 11">
              <a:extLst>
                <a:ext uri="{FF2B5EF4-FFF2-40B4-BE49-F238E27FC236}">
                  <a16:creationId xmlns:a16="http://schemas.microsoft.com/office/drawing/2014/main" id="{1A20A143-09C5-2144-B9BE-7F463EA5F003}"/>
                </a:ext>
              </a:extLst>
            </p:cNvPr>
            <p:cNvSpPr>
              <a:spLocks noChangeArrowheads="1"/>
            </p:cNvSpPr>
            <p:nvPr/>
          </p:nvSpPr>
          <p:spPr bwMode="auto">
            <a:xfrm>
              <a:off x="3976" y="2245"/>
              <a:ext cx="195" cy="1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21" name="Oval 12">
              <a:extLst>
                <a:ext uri="{FF2B5EF4-FFF2-40B4-BE49-F238E27FC236}">
                  <a16:creationId xmlns:a16="http://schemas.microsoft.com/office/drawing/2014/main" id="{8798AC2D-EADA-2443-92AF-76DE0D294EE2}"/>
                </a:ext>
              </a:extLst>
            </p:cNvPr>
            <p:cNvSpPr>
              <a:spLocks noChangeArrowheads="1"/>
            </p:cNvSpPr>
            <p:nvPr/>
          </p:nvSpPr>
          <p:spPr bwMode="auto">
            <a:xfrm>
              <a:off x="3976" y="2539"/>
              <a:ext cx="195" cy="196"/>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grpSp>
    </p:spTree>
    <p:extLst>
      <p:ext uri="{BB962C8B-B14F-4D97-AF65-F5344CB8AC3E}">
        <p14:creationId xmlns:p14="http://schemas.microsoft.com/office/powerpoint/2010/main" val="1645550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Delivering a Discussion Group</a:t>
            </a:r>
          </a:p>
        </p:txBody>
      </p:sp>
      <p:sp>
        <p:nvSpPr>
          <p:cNvPr id="3" name="Content Placeholder 2"/>
          <p:cNvSpPr>
            <a:spLocks noGrp="1"/>
          </p:cNvSpPr>
          <p:nvPr>
            <p:ph idx="1"/>
          </p:nvPr>
        </p:nvSpPr>
        <p:spPr>
          <a:noFill/>
        </p:spPr>
        <p:txBody>
          <a:bodyPr>
            <a:normAutofit lnSpcReduction="10000"/>
          </a:bodyPr>
          <a:lstStyle/>
          <a:p>
            <a:pPr>
              <a:buFont typeface="Times" charset="0"/>
              <a:buChar char="•"/>
              <a:defRPr/>
            </a:pPr>
            <a:r>
              <a:rPr lang="en-GB" sz="4000" dirty="0">
                <a:latin typeface="Georgia" panose="02040502050405020303" pitchFamily="18" charset="0"/>
              </a:rPr>
              <a:t>Beginning</a:t>
            </a:r>
            <a:endParaRPr lang="en-GB" sz="3600" dirty="0">
              <a:latin typeface="Georgia" panose="02040502050405020303" pitchFamily="18" charset="0"/>
            </a:endParaRPr>
          </a:p>
          <a:p>
            <a:pPr lvl="1">
              <a:buFont typeface="Times" charset="0"/>
              <a:buChar char="•"/>
              <a:defRPr/>
            </a:pPr>
            <a:r>
              <a:rPr lang="en-GB" sz="3600" dirty="0">
                <a:latin typeface="Georgia" panose="02040502050405020303" pitchFamily="18" charset="0"/>
              </a:rPr>
              <a:t>Clear aim</a:t>
            </a:r>
          </a:p>
          <a:p>
            <a:pPr lvl="1">
              <a:buFont typeface="Times" charset="0"/>
              <a:buChar char="•"/>
              <a:defRPr/>
            </a:pPr>
            <a:r>
              <a:rPr lang="en-GB" sz="3600" dirty="0">
                <a:latin typeface="Georgia" panose="02040502050405020303" pitchFamily="18" charset="0"/>
              </a:rPr>
              <a:t>Allocate scribe if necessary</a:t>
            </a:r>
          </a:p>
          <a:p>
            <a:pPr>
              <a:buFont typeface="Times" charset="0"/>
              <a:buChar char="•"/>
              <a:defRPr/>
            </a:pPr>
            <a:r>
              <a:rPr lang="en-GB" sz="4000" dirty="0">
                <a:latin typeface="Georgia" panose="02040502050405020303" pitchFamily="18" charset="0"/>
              </a:rPr>
              <a:t>Middle</a:t>
            </a:r>
          </a:p>
          <a:p>
            <a:pPr lvl="1">
              <a:buFont typeface="Times" charset="0"/>
              <a:buChar char="•"/>
              <a:defRPr/>
            </a:pPr>
            <a:r>
              <a:rPr lang="en-GB" sz="3600" dirty="0">
                <a:latin typeface="Georgia" panose="02040502050405020303" pitchFamily="18" charset="0"/>
              </a:rPr>
              <a:t>Interaction with audience</a:t>
            </a:r>
          </a:p>
          <a:p>
            <a:pPr>
              <a:buFont typeface="Times" charset="0"/>
              <a:buChar char="•"/>
              <a:defRPr/>
            </a:pPr>
            <a:r>
              <a:rPr lang="en-GB" sz="4000" dirty="0">
                <a:latin typeface="Georgia" panose="02040502050405020303" pitchFamily="18" charset="0"/>
              </a:rPr>
              <a:t>End</a:t>
            </a:r>
          </a:p>
          <a:p>
            <a:pPr lvl="1">
              <a:buFont typeface="Times" charset="0"/>
              <a:buChar char="•"/>
              <a:defRPr/>
            </a:pPr>
            <a:r>
              <a:rPr lang="en-GB" sz="3600" dirty="0">
                <a:latin typeface="Georgia" panose="02040502050405020303" pitchFamily="18" charset="0"/>
              </a:rPr>
              <a:t>Questions</a:t>
            </a:r>
          </a:p>
          <a:p>
            <a:pPr lvl="1">
              <a:buFont typeface="Times" charset="0"/>
              <a:buChar char="•"/>
              <a:defRPr/>
            </a:pPr>
            <a:r>
              <a:rPr lang="en-GB" sz="3600" dirty="0">
                <a:latin typeface="Georgia" panose="02040502050405020303" pitchFamily="18" charset="0"/>
              </a:rPr>
              <a:t>Summary</a:t>
            </a:r>
            <a:endParaRPr lang="en-GB"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466528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Interaction in a Group</a:t>
            </a:r>
          </a:p>
        </p:txBody>
      </p:sp>
      <p:sp>
        <p:nvSpPr>
          <p:cNvPr id="3" name="Content Placeholder 2"/>
          <p:cNvSpPr>
            <a:spLocks noGrp="1"/>
          </p:cNvSpPr>
          <p:nvPr>
            <p:ph idx="1"/>
          </p:nvPr>
        </p:nvSpPr>
        <p:spPr>
          <a:xfrm>
            <a:off x="469368" y="3298825"/>
            <a:ext cx="3651133" cy="974725"/>
          </a:xfrm>
          <a:noFill/>
        </p:spPr>
        <p:txBody>
          <a:bodyPr>
            <a:noAutofit/>
          </a:bodyPr>
          <a:lstStyle/>
          <a:p>
            <a:pPr marL="0" indent="0">
              <a:buNone/>
            </a:pPr>
            <a:r>
              <a:rPr lang="en-US" sz="3600" dirty="0">
                <a:latin typeface="Georgia"/>
                <a:cs typeface="Georgia"/>
              </a:rPr>
              <a:t>Mixed communication pattern</a:t>
            </a:r>
          </a:p>
        </p:txBody>
      </p:sp>
      <p:grpSp>
        <p:nvGrpSpPr>
          <p:cNvPr id="4" name="Group 3">
            <a:extLst>
              <a:ext uri="{FF2B5EF4-FFF2-40B4-BE49-F238E27FC236}">
                <a16:creationId xmlns:a16="http://schemas.microsoft.com/office/drawing/2014/main" id="{736B7558-2E26-C743-8A13-193E20CFE3DF}"/>
              </a:ext>
            </a:extLst>
          </p:cNvPr>
          <p:cNvGrpSpPr>
            <a:grpSpLocks/>
          </p:cNvGrpSpPr>
          <p:nvPr/>
        </p:nvGrpSpPr>
        <p:grpSpPr bwMode="auto">
          <a:xfrm>
            <a:off x="3981450" y="2209800"/>
            <a:ext cx="4229100" cy="4127500"/>
            <a:chOff x="1493" y="912"/>
            <a:chExt cx="2646" cy="3072"/>
          </a:xfrm>
        </p:grpSpPr>
        <p:grpSp>
          <p:nvGrpSpPr>
            <p:cNvPr id="5" name="Group 4">
              <a:extLst>
                <a:ext uri="{FF2B5EF4-FFF2-40B4-BE49-F238E27FC236}">
                  <a16:creationId xmlns:a16="http://schemas.microsoft.com/office/drawing/2014/main" id="{907A73FA-9549-4747-AE44-D110188A4335}"/>
                </a:ext>
              </a:extLst>
            </p:cNvPr>
            <p:cNvGrpSpPr>
              <a:grpSpLocks/>
            </p:cNvGrpSpPr>
            <p:nvPr/>
          </p:nvGrpSpPr>
          <p:grpSpPr bwMode="auto">
            <a:xfrm>
              <a:off x="1493" y="912"/>
              <a:ext cx="2646" cy="3072"/>
              <a:chOff x="3305" y="2049"/>
              <a:chExt cx="866" cy="874"/>
            </a:xfrm>
          </p:grpSpPr>
          <p:sp>
            <p:nvSpPr>
              <p:cNvPr id="10" name="Oval 5">
                <a:extLst>
                  <a:ext uri="{FF2B5EF4-FFF2-40B4-BE49-F238E27FC236}">
                    <a16:creationId xmlns:a16="http://schemas.microsoft.com/office/drawing/2014/main" id="{AB9DAF6F-6348-354C-A979-4D916A3F3971}"/>
                  </a:ext>
                </a:extLst>
              </p:cNvPr>
              <p:cNvSpPr>
                <a:spLocks noChangeArrowheads="1"/>
              </p:cNvSpPr>
              <p:nvPr/>
            </p:nvSpPr>
            <p:spPr bwMode="auto">
              <a:xfrm>
                <a:off x="3500" y="2049"/>
                <a:ext cx="195" cy="196"/>
              </a:xfrm>
              <a:prstGeom prst="ellipse">
                <a:avLst/>
              </a:prstGeom>
              <a:solidFill>
                <a:srgbClr val="99CCFF"/>
              </a:solidFill>
              <a:ln w="762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1" name="Oval 6">
                <a:extLst>
                  <a:ext uri="{FF2B5EF4-FFF2-40B4-BE49-F238E27FC236}">
                    <a16:creationId xmlns:a16="http://schemas.microsoft.com/office/drawing/2014/main" id="{7AE37D9D-EC6C-0E4D-88C7-A65F8D2FBCAB}"/>
                  </a:ext>
                </a:extLst>
              </p:cNvPr>
              <p:cNvSpPr>
                <a:spLocks noChangeArrowheads="1"/>
              </p:cNvSpPr>
              <p:nvPr/>
            </p:nvSpPr>
            <p:spPr bwMode="auto">
              <a:xfrm>
                <a:off x="3305" y="2237"/>
                <a:ext cx="195" cy="196"/>
              </a:xfrm>
              <a:prstGeom prst="ellipse">
                <a:avLst/>
              </a:prstGeom>
              <a:solidFill>
                <a:srgbClr val="FF0000"/>
              </a:solidFill>
              <a:ln w="762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2" name="Oval 7">
                <a:extLst>
                  <a:ext uri="{FF2B5EF4-FFF2-40B4-BE49-F238E27FC236}">
                    <a16:creationId xmlns:a16="http://schemas.microsoft.com/office/drawing/2014/main" id="{D0BA7576-BA86-F84E-AD20-C053AA6F8D49}"/>
                  </a:ext>
                </a:extLst>
              </p:cNvPr>
              <p:cNvSpPr>
                <a:spLocks noChangeArrowheads="1"/>
              </p:cNvSpPr>
              <p:nvPr/>
            </p:nvSpPr>
            <p:spPr bwMode="auto">
              <a:xfrm>
                <a:off x="3500" y="2727"/>
                <a:ext cx="195" cy="196"/>
              </a:xfrm>
              <a:prstGeom prst="ellipse">
                <a:avLst/>
              </a:prstGeom>
              <a:solidFill>
                <a:srgbClr val="FF0000"/>
              </a:solidFill>
              <a:ln w="762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3" name="Oval 8">
                <a:extLst>
                  <a:ext uri="{FF2B5EF4-FFF2-40B4-BE49-F238E27FC236}">
                    <a16:creationId xmlns:a16="http://schemas.microsoft.com/office/drawing/2014/main" id="{FBDB80E6-6606-C242-991D-9B44FB3C4219}"/>
                  </a:ext>
                </a:extLst>
              </p:cNvPr>
              <p:cNvSpPr>
                <a:spLocks noChangeArrowheads="1"/>
              </p:cNvSpPr>
              <p:nvPr/>
            </p:nvSpPr>
            <p:spPr bwMode="auto">
              <a:xfrm>
                <a:off x="3305" y="2521"/>
                <a:ext cx="195" cy="196"/>
              </a:xfrm>
              <a:prstGeom prst="ellipse">
                <a:avLst/>
              </a:prstGeom>
              <a:solidFill>
                <a:srgbClr val="FF0000"/>
              </a:solidFill>
              <a:ln w="762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4" name="Oval 9">
                <a:extLst>
                  <a:ext uri="{FF2B5EF4-FFF2-40B4-BE49-F238E27FC236}">
                    <a16:creationId xmlns:a16="http://schemas.microsoft.com/office/drawing/2014/main" id="{244934A8-3DAE-9E49-922C-FFE863F642E4}"/>
                  </a:ext>
                </a:extLst>
              </p:cNvPr>
              <p:cNvSpPr>
                <a:spLocks noChangeArrowheads="1"/>
              </p:cNvSpPr>
              <p:nvPr/>
            </p:nvSpPr>
            <p:spPr bwMode="auto">
              <a:xfrm>
                <a:off x="3786" y="2717"/>
                <a:ext cx="195" cy="196"/>
              </a:xfrm>
              <a:prstGeom prst="ellipse">
                <a:avLst/>
              </a:prstGeom>
              <a:solidFill>
                <a:srgbClr val="FF0000"/>
              </a:solidFill>
              <a:ln w="762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5" name="Oval 10">
                <a:extLst>
                  <a:ext uri="{FF2B5EF4-FFF2-40B4-BE49-F238E27FC236}">
                    <a16:creationId xmlns:a16="http://schemas.microsoft.com/office/drawing/2014/main" id="{09C2A724-FAD3-FC48-B424-FD19754E8E2E}"/>
                  </a:ext>
                </a:extLst>
              </p:cNvPr>
              <p:cNvSpPr>
                <a:spLocks noChangeArrowheads="1"/>
              </p:cNvSpPr>
              <p:nvPr/>
            </p:nvSpPr>
            <p:spPr bwMode="auto">
              <a:xfrm>
                <a:off x="3786" y="2049"/>
                <a:ext cx="195" cy="196"/>
              </a:xfrm>
              <a:prstGeom prst="ellipse">
                <a:avLst/>
              </a:prstGeom>
              <a:solidFill>
                <a:srgbClr val="FF0000"/>
              </a:solidFill>
              <a:ln w="762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6" name="Oval 11">
                <a:extLst>
                  <a:ext uri="{FF2B5EF4-FFF2-40B4-BE49-F238E27FC236}">
                    <a16:creationId xmlns:a16="http://schemas.microsoft.com/office/drawing/2014/main" id="{BAB13AFC-A939-8948-B3E8-26A8B7D3749A}"/>
                  </a:ext>
                </a:extLst>
              </p:cNvPr>
              <p:cNvSpPr>
                <a:spLocks noChangeArrowheads="1"/>
              </p:cNvSpPr>
              <p:nvPr/>
            </p:nvSpPr>
            <p:spPr bwMode="auto">
              <a:xfrm>
                <a:off x="3976" y="2245"/>
                <a:ext cx="195" cy="196"/>
              </a:xfrm>
              <a:prstGeom prst="ellipse">
                <a:avLst/>
              </a:prstGeom>
              <a:solidFill>
                <a:srgbClr val="FF0000"/>
              </a:solidFill>
              <a:ln w="762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sp>
            <p:nvSpPr>
              <p:cNvPr id="17" name="Oval 12">
                <a:extLst>
                  <a:ext uri="{FF2B5EF4-FFF2-40B4-BE49-F238E27FC236}">
                    <a16:creationId xmlns:a16="http://schemas.microsoft.com/office/drawing/2014/main" id="{E67AFB7F-DEEE-9744-AE9D-607FE0D2663A}"/>
                  </a:ext>
                </a:extLst>
              </p:cNvPr>
              <p:cNvSpPr>
                <a:spLocks noChangeArrowheads="1"/>
              </p:cNvSpPr>
              <p:nvPr/>
            </p:nvSpPr>
            <p:spPr bwMode="auto">
              <a:xfrm>
                <a:off x="3976" y="2539"/>
                <a:ext cx="195" cy="196"/>
              </a:xfrm>
              <a:prstGeom prst="ellipse">
                <a:avLst/>
              </a:prstGeom>
              <a:solidFill>
                <a:srgbClr val="FF0000"/>
              </a:solidFill>
              <a:ln w="762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pt-BR">
                  <a:latin typeface="Times New Roman" charset="0"/>
                  <a:ea typeface="ＭＳ Ｐゴシック" charset="0"/>
                </a:endParaRPr>
              </a:p>
            </p:txBody>
          </p:sp>
        </p:grpSp>
        <p:cxnSp>
          <p:nvCxnSpPr>
            <p:cNvPr id="6" name="AutoShape 13">
              <a:extLst>
                <a:ext uri="{FF2B5EF4-FFF2-40B4-BE49-F238E27FC236}">
                  <a16:creationId xmlns:a16="http://schemas.microsoft.com/office/drawing/2014/main" id="{8CF0520A-255F-AD48-8E5D-B6F370047DE3}"/>
                </a:ext>
              </a:extLst>
            </p:cNvPr>
            <p:cNvCxnSpPr>
              <a:cxnSpLocks noChangeShapeType="1"/>
              <a:stCxn id="13" idx="6"/>
              <a:endCxn id="16" idx="3"/>
            </p:cNvCxnSpPr>
            <p:nvPr/>
          </p:nvCxnSpPr>
          <p:spPr bwMode="auto">
            <a:xfrm flipV="1">
              <a:off x="2089" y="2189"/>
              <a:ext cx="1541" cy="727"/>
            </a:xfrm>
            <a:prstGeom prst="straightConnector1">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7" name="AutoShape 14">
              <a:extLst>
                <a:ext uri="{FF2B5EF4-FFF2-40B4-BE49-F238E27FC236}">
                  <a16:creationId xmlns:a16="http://schemas.microsoft.com/office/drawing/2014/main" id="{04A4799D-6252-894C-AE05-32D64899C418}"/>
                </a:ext>
              </a:extLst>
            </p:cNvPr>
            <p:cNvCxnSpPr>
              <a:cxnSpLocks noChangeShapeType="1"/>
              <a:stCxn id="12" idx="0"/>
              <a:endCxn id="10" idx="4"/>
            </p:cNvCxnSpPr>
            <p:nvPr/>
          </p:nvCxnSpPr>
          <p:spPr bwMode="auto">
            <a:xfrm flipV="1">
              <a:off x="2387" y="1601"/>
              <a:ext cx="0" cy="1694"/>
            </a:xfrm>
            <a:prstGeom prst="straightConnector1">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8" name="AutoShape 15">
              <a:extLst>
                <a:ext uri="{FF2B5EF4-FFF2-40B4-BE49-F238E27FC236}">
                  <a16:creationId xmlns:a16="http://schemas.microsoft.com/office/drawing/2014/main" id="{397D2E44-7739-0747-A0F8-165BBAA43B47}"/>
                </a:ext>
              </a:extLst>
            </p:cNvPr>
            <p:cNvCxnSpPr>
              <a:cxnSpLocks noChangeShapeType="1"/>
              <a:stCxn id="11" idx="5"/>
              <a:endCxn id="17" idx="1"/>
            </p:cNvCxnSpPr>
            <p:nvPr/>
          </p:nvCxnSpPr>
          <p:spPr bwMode="auto">
            <a:xfrm>
              <a:off x="2002" y="2161"/>
              <a:ext cx="1628" cy="576"/>
            </a:xfrm>
            <a:prstGeom prst="straightConnector1">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9" name="AutoShape 16">
              <a:extLst>
                <a:ext uri="{FF2B5EF4-FFF2-40B4-BE49-F238E27FC236}">
                  <a16:creationId xmlns:a16="http://schemas.microsoft.com/office/drawing/2014/main" id="{B64C7001-E36E-0946-A973-F00725D0FDA5}"/>
                </a:ext>
              </a:extLst>
            </p:cNvPr>
            <p:cNvCxnSpPr>
              <a:cxnSpLocks noChangeShapeType="1"/>
              <a:stCxn id="10" idx="5"/>
              <a:endCxn id="14" idx="0"/>
            </p:cNvCxnSpPr>
            <p:nvPr/>
          </p:nvCxnSpPr>
          <p:spPr bwMode="auto">
            <a:xfrm>
              <a:off x="2598" y="1500"/>
              <a:ext cx="663" cy="1756"/>
            </a:xfrm>
            <a:prstGeom prst="straightConnector1">
              <a:avLst/>
            </a:prstGeom>
            <a:noFill/>
            <a:ln w="762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spTree>
    <p:extLst>
      <p:ext uri="{BB962C8B-B14F-4D97-AF65-F5344CB8AC3E}">
        <p14:creationId xmlns:p14="http://schemas.microsoft.com/office/powerpoint/2010/main" val="27218358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How to get interaction in a group</a:t>
            </a:r>
          </a:p>
        </p:txBody>
      </p:sp>
      <p:sp>
        <p:nvSpPr>
          <p:cNvPr id="3" name="Content Placeholder 2"/>
          <p:cNvSpPr>
            <a:spLocks noGrp="1"/>
          </p:cNvSpPr>
          <p:nvPr>
            <p:ph idx="1"/>
          </p:nvPr>
        </p:nvSpPr>
        <p:spPr>
          <a:noFill/>
        </p:spPr>
        <p:txBody>
          <a:bodyPr/>
          <a:lstStyle/>
          <a:p>
            <a:pPr>
              <a:buFont typeface="Times" charset="0"/>
              <a:buChar char="•"/>
              <a:defRPr/>
            </a:pPr>
            <a:r>
              <a:rPr lang="en-GB" sz="3600" dirty="0">
                <a:latin typeface="Georgia" panose="02040502050405020303" pitchFamily="18" charset="0"/>
              </a:rPr>
              <a:t>Introduce topic </a:t>
            </a:r>
          </a:p>
          <a:p>
            <a:pPr>
              <a:buFont typeface="Times" charset="0"/>
              <a:buChar char="•"/>
              <a:defRPr/>
            </a:pPr>
            <a:r>
              <a:rPr lang="en-GB" sz="3600" dirty="0">
                <a:latin typeface="Georgia" panose="02040502050405020303" pitchFamily="18" charset="0"/>
              </a:rPr>
              <a:t>Use open questions</a:t>
            </a:r>
          </a:p>
          <a:p>
            <a:pPr>
              <a:buFont typeface="Times" charset="0"/>
              <a:buChar char="•"/>
              <a:defRPr/>
            </a:pPr>
            <a:r>
              <a:rPr lang="en-GB" sz="3600" dirty="0">
                <a:latin typeface="Georgia" panose="02040502050405020303" pitchFamily="18" charset="0"/>
              </a:rPr>
              <a:t>Encourage participation from all</a:t>
            </a:r>
          </a:p>
          <a:p>
            <a:pPr>
              <a:buFont typeface="Times" charset="0"/>
              <a:buChar char="•"/>
              <a:defRPr/>
            </a:pPr>
            <a:r>
              <a:rPr lang="en-GB" sz="3600" dirty="0">
                <a:latin typeface="Georgia" panose="02040502050405020303" pitchFamily="18" charset="0"/>
              </a:rPr>
              <a:t>Use Brainstorming for more ideas</a:t>
            </a:r>
          </a:p>
          <a:p>
            <a:pPr>
              <a:buFont typeface="Times" charset="0"/>
              <a:buChar char="•"/>
              <a:defRPr/>
            </a:pPr>
            <a:r>
              <a:rPr lang="en-GB" sz="3600" dirty="0">
                <a:latin typeface="Georgia" panose="02040502050405020303" pitchFamily="18" charset="0"/>
              </a:rPr>
              <a:t>Stay on topic</a:t>
            </a:r>
          </a:p>
          <a:p>
            <a:endParaRPr lang="en-US" dirty="0">
              <a:latin typeface="Georgia"/>
              <a:cs typeface="Georgia"/>
            </a:endParaRPr>
          </a:p>
        </p:txBody>
      </p:sp>
    </p:spTree>
    <p:extLst>
      <p:ext uri="{BB962C8B-B14F-4D97-AF65-F5344CB8AC3E}">
        <p14:creationId xmlns:p14="http://schemas.microsoft.com/office/powerpoint/2010/main" val="28414912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Brainstorming</a:t>
            </a:r>
          </a:p>
        </p:txBody>
      </p:sp>
      <p:sp>
        <p:nvSpPr>
          <p:cNvPr id="3" name="Content Placeholder 2"/>
          <p:cNvSpPr>
            <a:spLocks noGrp="1"/>
          </p:cNvSpPr>
          <p:nvPr>
            <p:ph idx="1"/>
          </p:nvPr>
        </p:nvSpPr>
        <p:spPr>
          <a:noFill/>
        </p:spPr>
        <p:txBody>
          <a:bodyPr>
            <a:normAutofit/>
          </a:bodyPr>
          <a:lstStyle/>
          <a:p>
            <a:r>
              <a:rPr lang="en-GB" altLang="en-US" sz="3600" dirty="0">
                <a:latin typeface="Georgia" panose="02040502050405020303" pitchFamily="18" charset="0"/>
                <a:ea typeface="ＭＳ Ｐゴシック" panose="020B0600070205080204" pitchFamily="34" charset="-128"/>
              </a:rPr>
              <a:t>Decide topic</a:t>
            </a:r>
          </a:p>
          <a:p>
            <a:r>
              <a:rPr lang="en-GB" altLang="en-US" sz="3600" dirty="0">
                <a:latin typeface="Georgia" panose="02040502050405020303" pitchFamily="18" charset="0"/>
                <a:ea typeface="ＭＳ Ｐゴシック" panose="020B0600070205080204" pitchFamily="34" charset="-128"/>
              </a:rPr>
              <a:t>Take turns for ideas</a:t>
            </a:r>
          </a:p>
          <a:p>
            <a:r>
              <a:rPr lang="en-GB" altLang="en-US" sz="3600" dirty="0">
                <a:latin typeface="Georgia" panose="02040502050405020303" pitchFamily="18" charset="0"/>
                <a:ea typeface="ＭＳ Ｐゴシック" panose="020B0600070205080204" pitchFamily="34" charset="-128"/>
              </a:rPr>
              <a:t>“Pass”/ “No comment” allowed</a:t>
            </a:r>
          </a:p>
          <a:p>
            <a:r>
              <a:rPr lang="en-GB" altLang="en-US" sz="3600" dirty="0">
                <a:latin typeface="Georgia" panose="02040502050405020303" pitchFamily="18" charset="0"/>
                <a:ea typeface="ＭＳ Ｐゴシック" panose="020B0600070205080204" pitchFamily="34" charset="-128"/>
              </a:rPr>
              <a:t>Write down accurately</a:t>
            </a:r>
          </a:p>
          <a:p>
            <a:r>
              <a:rPr lang="en-GB" altLang="en-US" sz="3600" dirty="0">
                <a:latin typeface="Georgia" panose="02040502050405020303" pitchFamily="18" charset="0"/>
                <a:ea typeface="ＭＳ Ｐゴシック" panose="020B0600070205080204" pitchFamily="34" charset="-128"/>
              </a:rPr>
              <a:t>Continue until ideas cease</a:t>
            </a:r>
            <a:endParaRPr lang="en-GB" altLang="en-US" sz="3600" dirty="0">
              <a:solidFill>
                <a:schemeClr val="folHlink"/>
              </a:solidFill>
              <a:latin typeface="Georgia" panose="02040502050405020303" pitchFamily="18" charset="0"/>
              <a:ea typeface="ＭＳ Ｐゴシック" panose="020B0600070205080204" pitchFamily="34" charset="-128"/>
            </a:endParaRPr>
          </a:p>
          <a:p>
            <a:r>
              <a:rPr lang="en-GB" altLang="en-US" sz="3600" dirty="0">
                <a:latin typeface="Georgia" panose="02040502050405020303" pitchFamily="18" charset="0"/>
                <a:ea typeface="ＭＳ Ｐゴシック" panose="020B0600070205080204" pitchFamily="34" charset="-128"/>
              </a:rPr>
              <a:t>Decision</a:t>
            </a:r>
          </a:p>
        </p:txBody>
      </p:sp>
    </p:spTree>
    <p:extLst>
      <p:ext uri="{BB962C8B-B14F-4D97-AF65-F5344CB8AC3E}">
        <p14:creationId xmlns:p14="http://schemas.microsoft.com/office/powerpoint/2010/main" val="5445519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Feedback</a:t>
            </a:r>
          </a:p>
        </p:txBody>
      </p:sp>
      <p:sp>
        <p:nvSpPr>
          <p:cNvPr id="3" name="Content Placeholder 2"/>
          <p:cNvSpPr>
            <a:spLocks noGrp="1"/>
          </p:cNvSpPr>
          <p:nvPr>
            <p:ph idx="1"/>
          </p:nvPr>
        </p:nvSpPr>
        <p:spPr>
          <a:noFill/>
        </p:spPr>
        <p:txBody>
          <a:bodyPr>
            <a:normAutofit lnSpcReduction="10000"/>
          </a:bodyPr>
          <a:lstStyle/>
          <a:p>
            <a:pPr>
              <a:buFont typeface="Times" charset="0"/>
              <a:buChar char="•"/>
              <a:defRPr/>
            </a:pPr>
            <a:r>
              <a:rPr lang="en-GB" sz="4400" dirty="0">
                <a:latin typeface="Georgia" panose="02040502050405020303" pitchFamily="18" charset="0"/>
              </a:rPr>
              <a:t>What was good?</a:t>
            </a:r>
          </a:p>
          <a:p>
            <a:pPr>
              <a:buFont typeface="Times" charset="0"/>
              <a:buChar char="•"/>
              <a:defRPr/>
            </a:pPr>
            <a:r>
              <a:rPr lang="en-GB" sz="4400" dirty="0">
                <a:latin typeface="Georgia" panose="02040502050405020303" pitchFamily="18" charset="0"/>
              </a:rPr>
              <a:t>What can you improve?</a:t>
            </a:r>
          </a:p>
          <a:p>
            <a:pPr lvl="1">
              <a:buFont typeface="Times" charset="0"/>
              <a:buChar char="•"/>
              <a:defRPr/>
            </a:pPr>
            <a:r>
              <a:rPr lang="en-GB" sz="3600" dirty="0">
                <a:latin typeface="Georgia" panose="02040502050405020303" pitchFamily="18" charset="0"/>
              </a:rPr>
              <a:t>Clear aim &amp; summary</a:t>
            </a:r>
          </a:p>
          <a:p>
            <a:pPr lvl="1">
              <a:buFont typeface="Times" charset="0"/>
              <a:buChar char="•"/>
              <a:defRPr/>
            </a:pPr>
            <a:r>
              <a:rPr lang="en-GB" sz="3600" dirty="0">
                <a:latin typeface="Georgia" panose="02040502050405020303" pitchFamily="18" charset="0"/>
              </a:rPr>
              <a:t>Voice </a:t>
            </a:r>
          </a:p>
          <a:p>
            <a:pPr lvl="1">
              <a:buFont typeface="Times" charset="0"/>
              <a:buChar char="•"/>
              <a:defRPr/>
            </a:pPr>
            <a:r>
              <a:rPr lang="en-GB" sz="3600" dirty="0">
                <a:latin typeface="Georgia" panose="02040502050405020303" pitchFamily="18" charset="0"/>
              </a:rPr>
              <a:t>Eye contact </a:t>
            </a:r>
          </a:p>
          <a:p>
            <a:pPr lvl="1">
              <a:buFont typeface="Times" charset="0"/>
              <a:buChar char="•"/>
              <a:defRPr/>
            </a:pPr>
            <a:r>
              <a:rPr lang="en-GB" sz="3600" dirty="0">
                <a:latin typeface="Georgia" panose="02040502050405020303" pitchFamily="18" charset="0"/>
              </a:rPr>
              <a:t>Body position &amp; movement </a:t>
            </a:r>
          </a:p>
          <a:p>
            <a:pPr lvl="1">
              <a:buFont typeface="Times" charset="0"/>
              <a:buChar char="•"/>
              <a:defRPr/>
            </a:pPr>
            <a:r>
              <a:rPr lang="en-GB" sz="3600" dirty="0">
                <a:latin typeface="Georgia" panose="02040502050405020303" pitchFamily="18" charset="0"/>
              </a:rPr>
              <a:t>Communication with audience</a:t>
            </a:r>
          </a:p>
          <a:p>
            <a:pPr lvl="1">
              <a:buFont typeface="Times" charset="0"/>
              <a:buChar char="•"/>
              <a:defRPr/>
            </a:pPr>
            <a:r>
              <a:rPr lang="en-GB" sz="3600" dirty="0">
                <a:latin typeface="Georgia" panose="02040502050405020303" pitchFamily="18" charset="0"/>
              </a:rPr>
              <a:t>Pace &amp; timing</a:t>
            </a:r>
            <a:endParaRPr lang="en-GB" sz="4000"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17669315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Difficult Teaching Situations</a:t>
            </a:r>
          </a:p>
        </p:txBody>
      </p:sp>
      <p:sp>
        <p:nvSpPr>
          <p:cNvPr id="3" name="Content Placeholder 2"/>
          <p:cNvSpPr>
            <a:spLocks noGrp="1"/>
          </p:cNvSpPr>
          <p:nvPr>
            <p:ph idx="1"/>
          </p:nvPr>
        </p:nvSpPr>
        <p:spPr>
          <a:noFill/>
        </p:spPr>
        <p:txBody>
          <a:bodyPr/>
          <a:lstStyle/>
          <a:p>
            <a:r>
              <a:rPr lang="en-US" sz="3600" dirty="0">
                <a:latin typeface="Georgia"/>
                <a:cs typeface="Georgia"/>
              </a:rPr>
              <a:t>What do you do if: </a:t>
            </a:r>
          </a:p>
          <a:p>
            <a:pPr lvl="1"/>
            <a:r>
              <a:rPr lang="en-GB" altLang="en-US" sz="3600" dirty="0">
                <a:latin typeface="Georgia" panose="02040502050405020303" pitchFamily="18" charset="0"/>
                <a:ea typeface="ＭＳ Ｐゴシック" panose="020B0600070205080204" pitchFamily="34" charset="-128"/>
              </a:rPr>
              <a:t>Someone is too dominant?</a:t>
            </a:r>
          </a:p>
          <a:p>
            <a:pPr lvl="1"/>
            <a:r>
              <a:rPr lang="en-GB" altLang="en-US" sz="3600" dirty="0">
                <a:latin typeface="Georgia" panose="02040502050405020303" pitchFamily="18" charset="0"/>
                <a:ea typeface="ＭＳ Ｐゴシック" panose="020B0600070205080204" pitchFamily="34" charset="-128"/>
              </a:rPr>
              <a:t>Someone does not talk?</a:t>
            </a:r>
          </a:p>
          <a:p>
            <a:pPr lvl="1"/>
            <a:r>
              <a:rPr lang="en-GB" altLang="en-US" sz="3600" dirty="0">
                <a:latin typeface="Georgia" panose="02040502050405020303" pitchFamily="18" charset="0"/>
                <a:ea typeface="ＭＳ Ｐゴシック" panose="020B0600070205080204" pitchFamily="34" charset="-128"/>
              </a:rPr>
              <a:t>Someone is very negative?</a:t>
            </a:r>
          </a:p>
          <a:p>
            <a:pPr lvl="1"/>
            <a:r>
              <a:rPr lang="en-GB" altLang="en-US" sz="3600" dirty="0">
                <a:latin typeface="Georgia" panose="02040502050405020303" pitchFamily="18" charset="0"/>
                <a:ea typeface="ＭＳ Ｐゴシック" panose="020B0600070205080204" pitchFamily="34" charset="-128"/>
              </a:rPr>
              <a:t>Someone falls asleep?</a:t>
            </a:r>
          </a:p>
          <a:p>
            <a:pPr lvl="1"/>
            <a:r>
              <a:rPr lang="en-GB" altLang="en-US" sz="3600" dirty="0">
                <a:latin typeface="Georgia" panose="02040502050405020303" pitchFamily="18" charset="0"/>
                <a:ea typeface="ＭＳ Ｐゴシック" panose="020B0600070205080204" pitchFamily="34" charset="-128"/>
              </a:rPr>
              <a:t>Room too small?</a:t>
            </a:r>
          </a:p>
          <a:p>
            <a:pPr lvl="1"/>
            <a:r>
              <a:rPr lang="en-GB" altLang="en-US" sz="3600" dirty="0">
                <a:latin typeface="Georgia" panose="02040502050405020303" pitchFamily="18" charset="0"/>
                <a:ea typeface="ＭＳ Ｐゴシック" panose="020B0600070205080204" pitchFamily="34" charset="-128"/>
              </a:rPr>
              <a:t>Too large an audience?</a:t>
            </a:r>
          </a:p>
          <a:p>
            <a:endParaRPr lang="en-US" dirty="0">
              <a:latin typeface="Georgia"/>
              <a:cs typeface="Georgia"/>
            </a:endParaRPr>
          </a:p>
        </p:txBody>
      </p:sp>
    </p:spTree>
    <p:extLst>
      <p:ext uri="{BB962C8B-B14F-4D97-AF65-F5344CB8AC3E}">
        <p14:creationId xmlns:p14="http://schemas.microsoft.com/office/powerpoint/2010/main" val="38277389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Summary</a:t>
            </a:r>
          </a:p>
        </p:txBody>
      </p:sp>
      <p:sp>
        <p:nvSpPr>
          <p:cNvPr id="3" name="Content Placeholder 2"/>
          <p:cNvSpPr>
            <a:spLocks noGrp="1"/>
          </p:cNvSpPr>
          <p:nvPr>
            <p:ph idx="1"/>
          </p:nvPr>
        </p:nvSpPr>
        <p:spPr>
          <a:noFill/>
        </p:spPr>
        <p:txBody>
          <a:bodyPr/>
          <a:lstStyle/>
          <a:p>
            <a:pPr>
              <a:buFont typeface="Times" charset="0"/>
              <a:buChar char="•"/>
              <a:defRPr/>
            </a:pPr>
            <a:r>
              <a:rPr lang="en-GB" sz="4000" dirty="0">
                <a:latin typeface="Georgia" panose="02040502050405020303" pitchFamily="18" charset="0"/>
              </a:rPr>
              <a:t>Planning</a:t>
            </a:r>
          </a:p>
          <a:p>
            <a:pPr lvl="1">
              <a:buFont typeface="Times" charset="0"/>
              <a:buChar char="•"/>
              <a:defRPr/>
            </a:pPr>
            <a:r>
              <a:rPr lang="en-GB" sz="3600" dirty="0">
                <a:latin typeface="Georgia" panose="02040502050405020303" pitchFamily="18" charset="0"/>
              </a:rPr>
              <a:t>When and how</a:t>
            </a:r>
          </a:p>
          <a:p>
            <a:pPr>
              <a:buFont typeface="Times" charset="0"/>
              <a:buChar char="•"/>
              <a:defRPr/>
            </a:pPr>
            <a:r>
              <a:rPr lang="en-GB" sz="4000" dirty="0">
                <a:latin typeface="Georgia" panose="02040502050405020303" pitchFamily="18" charset="0"/>
              </a:rPr>
              <a:t>Delivery</a:t>
            </a:r>
          </a:p>
          <a:p>
            <a:pPr lvl="1">
              <a:buFont typeface="Times" charset="0"/>
              <a:buChar char="•"/>
              <a:defRPr/>
            </a:pPr>
            <a:r>
              <a:rPr lang="en-GB" sz="3600" dirty="0">
                <a:latin typeface="Georgia" panose="02040502050405020303" pitchFamily="18" charset="0"/>
              </a:rPr>
              <a:t>Interaction in group</a:t>
            </a:r>
          </a:p>
          <a:p>
            <a:pPr lvl="1">
              <a:buFont typeface="Times" charset="0"/>
              <a:buChar char="•"/>
              <a:defRPr/>
            </a:pPr>
            <a:r>
              <a:rPr lang="en-GB" sz="3600" dirty="0">
                <a:latin typeface="Georgia" panose="02040502050405020303" pitchFamily="18" charset="0"/>
              </a:rPr>
              <a:t>Brainstorming</a:t>
            </a:r>
          </a:p>
          <a:p>
            <a:pPr>
              <a:buFont typeface="Times" charset="0"/>
              <a:buChar char="•"/>
              <a:defRPr/>
            </a:pPr>
            <a:r>
              <a:rPr lang="en-GB" sz="4000" dirty="0">
                <a:latin typeface="Georgia" panose="02040502050405020303" pitchFamily="18" charset="0"/>
              </a:rPr>
              <a:t>Feedback</a:t>
            </a:r>
          </a:p>
          <a:p>
            <a:pPr>
              <a:buFont typeface="Times" charset="0"/>
              <a:buChar char="•"/>
              <a:defRPr/>
            </a:pPr>
            <a:r>
              <a:rPr lang="en-GB" sz="4000" dirty="0">
                <a:latin typeface="Georgia" panose="02040502050405020303" pitchFamily="18" charset="0"/>
              </a:rPr>
              <a:t>Difficult teaching situations</a:t>
            </a:r>
            <a:endParaRPr lang="en-GB" sz="4400"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2473371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Mission Statement</a:t>
            </a:r>
          </a:p>
        </p:txBody>
      </p:sp>
      <p:sp>
        <p:nvSpPr>
          <p:cNvPr id="3" name="Content Placeholder 2"/>
          <p:cNvSpPr>
            <a:spLocks noGrp="1"/>
          </p:cNvSpPr>
          <p:nvPr>
            <p:ph idx="1"/>
          </p:nvPr>
        </p:nvSpPr>
        <p:spPr>
          <a:noFill/>
        </p:spPr>
        <p:txBody>
          <a:bodyPr>
            <a:normAutofit fontScale="92500" lnSpcReduction="10000"/>
          </a:bodyPr>
          <a:lstStyle/>
          <a:p>
            <a:r>
              <a:rPr lang="en-US" sz="3600" dirty="0">
                <a:latin typeface="Georgia"/>
                <a:cs typeface="Georgia"/>
              </a:rPr>
              <a:t>To train multiple cadres of healthcare providers to treat severely injured patients quickly and systematically</a:t>
            </a:r>
          </a:p>
          <a:p>
            <a:endParaRPr lang="en-US" sz="3600" dirty="0">
              <a:latin typeface="Georgia"/>
              <a:cs typeface="Georgia"/>
            </a:endParaRPr>
          </a:p>
          <a:p>
            <a:r>
              <a:rPr lang="en-US" sz="3600" dirty="0">
                <a:latin typeface="Georgia"/>
                <a:cs typeface="Georgia"/>
              </a:rPr>
              <a:t>To encourage clinicians to use what equipment they have, to prioritize and treat patients safely</a:t>
            </a:r>
          </a:p>
          <a:p>
            <a:endParaRPr lang="en-US" sz="3600" dirty="0">
              <a:latin typeface="Georgia"/>
              <a:cs typeface="Georgia"/>
            </a:endParaRPr>
          </a:p>
          <a:p>
            <a:r>
              <a:rPr lang="en-US" sz="3600" dirty="0">
                <a:latin typeface="Georgia"/>
                <a:cs typeface="Georgia"/>
              </a:rPr>
              <a:t>To train clinicians to teach KATC concepts in their region</a:t>
            </a:r>
          </a:p>
          <a:p>
            <a:endParaRPr lang="en-US" dirty="0">
              <a:latin typeface="Georgia"/>
              <a:cs typeface="Georgia"/>
            </a:endParaRPr>
          </a:p>
        </p:txBody>
      </p:sp>
    </p:spTree>
    <p:extLst>
      <p:ext uri="{BB962C8B-B14F-4D97-AF65-F5344CB8AC3E}">
        <p14:creationId xmlns:p14="http://schemas.microsoft.com/office/powerpoint/2010/main" val="27117273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When?</a:t>
            </a:r>
          </a:p>
        </p:txBody>
      </p:sp>
      <p:sp>
        <p:nvSpPr>
          <p:cNvPr id="3" name="Content Placeholder 2"/>
          <p:cNvSpPr>
            <a:spLocks noGrp="1"/>
          </p:cNvSpPr>
          <p:nvPr>
            <p:ph idx="1"/>
          </p:nvPr>
        </p:nvSpPr>
        <p:spPr>
          <a:noFill/>
        </p:spPr>
        <p:txBody>
          <a:bodyPr/>
          <a:lstStyle/>
          <a:p>
            <a:pPr>
              <a:lnSpc>
                <a:spcPct val="120000"/>
              </a:lnSpc>
              <a:buFont typeface="Times" charset="0"/>
              <a:buChar char="•"/>
              <a:defRPr/>
            </a:pPr>
            <a:r>
              <a:rPr lang="en-GB" sz="4000" dirty="0">
                <a:latin typeface="Georgia" panose="02040502050405020303" pitchFamily="18" charset="0"/>
              </a:rPr>
              <a:t>Small groups 5 to 10</a:t>
            </a:r>
          </a:p>
          <a:p>
            <a:pPr>
              <a:buFont typeface="Times" charset="0"/>
              <a:buChar char="•"/>
              <a:defRPr/>
            </a:pPr>
            <a:r>
              <a:rPr lang="en-GB" sz="4000" dirty="0">
                <a:latin typeface="Georgia" panose="02040502050405020303" pitchFamily="18" charset="0"/>
              </a:rPr>
              <a:t>Combination of skill learning and discussion</a:t>
            </a:r>
          </a:p>
          <a:p>
            <a:endParaRPr lang="en-US" dirty="0">
              <a:latin typeface="Georgia"/>
              <a:cs typeface="Georgia"/>
            </a:endParaRPr>
          </a:p>
        </p:txBody>
      </p:sp>
    </p:spTree>
    <p:extLst>
      <p:ext uri="{BB962C8B-B14F-4D97-AF65-F5344CB8AC3E}">
        <p14:creationId xmlns:p14="http://schemas.microsoft.com/office/powerpoint/2010/main" val="36137170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noFill/>
        </p:spPr>
        <p:txBody>
          <a:bodyPr>
            <a:normAutofit/>
          </a:bodyPr>
          <a:lstStyle/>
          <a:p>
            <a:r>
              <a:rPr lang="en-US" sz="6600" dirty="0">
                <a:solidFill>
                  <a:srgbClr val="FFFFFF"/>
                </a:solidFill>
                <a:latin typeface="Georgia"/>
                <a:cs typeface="Georgia"/>
              </a:rPr>
              <a:t>Initial Trauma Assessment </a:t>
            </a:r>
          </a:p>
        </p:txBody>
      </p:sp>
      <p:sp>
        <p:nvSpPr>
          <p:cNvPr id="8" name="Subtitle 7"/>
          <p:cNvSpPr>
            <a:spLocks noGrp="1"/>
          </p:cNvSpPr>
          <p:nvPr>
            <p:ph type="subTitle" idx="1"/>
          </p:nvPr>
        </p:nvSpPr>
        <p:spPr/>
        <p:txBody>
          <a:bodyPr>
            <a:noAutofit/>
          </a:bodyPr>
          <a:lstStyle/>
          <a:p>
            <a:pPr lvl="0">
              <a:lnSpc>
                <a:spcPct val="115000"/>
              </a:lnSpc>
              <a:spcBef>
                <a:spcPts val="0"/>
              </a:spcBef>
              <a:buClr>
                <a:srgbClr val="000000"/>
              </a:buClr>
              <a:buSzPct val="45833"/>
            </a:pPr>
            <a:r>
              <a:rPr lang="en-US" sz="2000" dirty="0">
                <a:solidFill>
                  <a:schemeClr val="bg1"/>
                </a:solidFill>
                <a:latin typeface="Georgia"/>
                <a:ea typeface="Times New Roman"/>
                <a:cs typeface="Georgia"/>
                <a:sym typeface="Times New Roman"/>
              </a:rPr>
              <a:t>Kampala Advanced Trauma Care Course</a:t>
            </a:r>
          </a:p>
          <a:p>
            <a:pPr lvl="0">
              <a:lnSpc>
                <a:spcPct val="115000"/>
              </a:lnSpc>
              <a:spcBef>
                <a:spcPts val="0"/>
              </a:spcBef>
              <a:buClr>
                <a:srgbClr val="000000"/>
              </a:buClr>
              <a:buSzPct val="91666"/>
            </a:pPr>
            <a:r>
              <a:rPr lang="en-US" sz="1100" dirty="0">
                <a:solidFill>
                  <a:schemeClr val="bg1"/>
                </a:solidFill>
                <a:latin typeface="Georgia"/>
                <a:ea typeface="Times New Roman"/>
                <a:cs typeface="Georgia"/>
                <a:sym typeface="Times New Roman"/>
              </a:rPr>
              <a:t> Last Edited August 2016 by Maija Cheung MD &amp; Michael DeWane MD</a:t>
            </a:r>
          </a:p>
        </p:txBody>
      </p:sp>
      <p:sp>
        <p:nvSpPr>
          <p:cNvPr id="9" name="Title 1"/>
          <p:cNvSpPr txBox="1">
            <a:spLocks/>
          </p:cNvSpPr>
          <p:nvPr/>
        </p:nvSpPr>
        <p:spPr>
          <a:xfrm>
            <a:off x="0" y="634933"/>
            <a:ext cx="12192000" cy="5656678"/>
          </a:xfrm>
          <a:prstGeom prst="rect">
            <a:avLst/>
          </a:prstGeom>
          <a:blipFill>
            <a:blip r:embed="rId3"/>
            <a:stretch>
              <a:fillRect/>
            </a:stretch>
          </a:blip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srgbClr val="FFFFFF"/>
              </a:solidFill>
              <a:latin typeface="Georgia"/>
              <a:cs typeface="Georgia"/>
            </a:endParaRPr>
          </a:p>
        </p:txBody>
      </p:sp>
      <p:sp>
        <p:nvSpPr>
          <p:cNvPr id="2" name="TextBox 1"/>
          <p:cNvSpPr txBox="1"/>
          <p:nvPr/>
        </p:nvSpPr>
        <p:spPr>
          <a:xfrm>
            <a:off x="2888580" y="2401443"/>
            <a:ext cx="6869952" cy="1107996"/>
          </a:xfrm>
          <a:prstGeom prst="rect">
            <a:avLst/>
          </a:prstGeom>
          <a:noFill/>
        </p:spPr>
        <p:txBody>
          <a:bodyPr wrap="square" rtlCol="0">
            <a:spAutoFit/>
          </a:bodyPr>
          <a:lstStyle/>
          <a:p>
            <a:pPr algn="ctr"/>
            <a:r>
              <a:rPr lang="en-US" sz="6600" dirty="0">
                <a:solidFill>
                  <a:schemeClr val="bg1"/>
                </a:solidFill>
                <a:latin typeface="Georgia"/>
                <a:cs typeface="Georgia"/>
              </a:rPr>
              <a:t>Skills Sessions</a:t>
            </a:r>
          </a:p>
        </p:txBody>
      </p:sp>
    </p:spTree>
    <p:extLst>
      <p:ext uri="{BB962C8B-B14F-4D97-AF65-F5344CB8AC3E}">
        <p14:creationId xmlns:p14="http://schemas.microsoft.com/office/powerpoint/2010/main" val="40370510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Teaching Strategies </a:t>
            </a:r>
          </a:p>
        </p:txBody>
      </p:sp>
      <p:sp>
        <p:nvSpPr>
          <p:cNvPr id="4" name="Rectangle 4">
            <a:extLst>
              <a:ext uri="{FF2B5EF4-FFF2-40B4-BE49-F238E27FC236}">
                <a16:creationId xmlns:a16="http://schemas.microsoft.com/office/drawing/2014/main" id="{80BDFC6D-F8DA-3148-9D09-832239968C9F}"/>
              </a:ext>
            </a:extLst>
          </p:cNvPr>
          <p:cNvSpPr>
            <a:spLocks noChangeArrowheads="1"/>
          </p:cNvSpPr>
          <p:nvPr/>
        </p:nvSpPr>
        <p:spPr bwMode="auto">
          <a:xfrm>
            <a:off x="3943350" y="2038350"/>
            <a:ext cx="4454525"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Times New Roman" panose="02020603050405020304" pitchFamily="18" charset="0"/>
                <a:ea typeface="ＭＳ Ｐゴシック" panose="020B0600070205080204" pitchFamily="34" charset="-128"/>
              </a:defRPr>
            </a:lvl1pPr>
            <a:lvl2pPr marL="742950" indent="-285750" defTabSz="762000">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762000">
              <a:defRPr sz="2400">
                <a:solidFill>
                  <a:schemeClr val="tx1"/>
                </a:solidFill>
                <a:latin typeface="Times New Roman" panose="02020603050405020304" pitchFamily="18" charset="0"/>
                <a:ea typeface="ＭＳ Ｐゴシック" panose="020B0600070205080204" pitchFamily="34" charset="-128"/>
              </a:defRPr>
            </a:lvl3pPr>
            <a:lvl4pPr marL="1600200" indent="-228600" defTabSz="762000">
              <a:defRPr sz="2400">
                <a:solidFill>
                  <a:schemeClr val="tx1"/>
                </a:solidFill>
                <a:latin typeface="Times New Roman" panose="02020603050405020304" pitchFamily="18" charset="0"/>
                <a:ea typeface="ＭＳ Ｐゴシック" panose="020B0600070205080204" pitchFamily="34" charset="-128"/>
              </a:defRPr>
            </a:lvl4pPr>
            <a:lvl5pPr marL="2057400" indent="-228600" defTabSz="762000">
              <a:defRPr sz="2400">
                <a:solidFill>
                  <a:schemeClr val="tx1"/>
                </a:solidFill>
                <a:latin typeface="Times New Roman" panose="02020603050405020304" pitchFamily="18" charset="0"/>
                <a:ea typeface="ＭＳ Ｐゴシック" panose="020B0600070205080204" pitchFamily="34" charset="-128"/>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GB" altLang="en-US" sz="3600" dirty="0">
                <a:latin typeface="Georgia" panose="02040502050405020303" pitchFamily="18" charset="0"/>
              </a:rPr>
              <a:t>Learner’s experience</a:t>
            </a:r>
          </a:p>
        </p:txBody>
      </p:sp>
      <p:sp>
        <p:nvSpPr>
          <p:cNvPr id="5" name="Rectangle 5">
            <a:extLst>
              <a:ext uri="{FF2B5EF4-FFF2-40B4-BE49-F238E27FC236}">
                <a16:creationId xmlns:a16="http://schemas.microsoft.com/office/drawing/2014/main" id="{C406BC48-4566-594A-8AC4-C457F3FA70C9}"/>
              </a:ext>
            </a:extLst>
          </p:cNvPr>
          <p:cNvSpPr>
            <a:spLocks noChangeArrowheads="1"/>
          </p:cNvSpPr>
          <p:nvPr/>
        </p:nvSpPr>
        <p:spPr bwMode="auto">
          <a:xfrm>
            <a:off x="2038348" y="3651250"/>
            <a:ext cx="2036135"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762000">
              <a:defRPr/>
            </a:pPr>
            <a:r>
              <a:rPr lang="en-GB" sz="3600" dirty="0">
                <a:latin typeface="Georgia" panose="02040502050405020303" pitchFamily="18" charset="0"/>
                <a:ea typeface="ＭＳ Ｐゴシック" charset="0"/>
              </a:rPr>
              <a:t>Beginner</a:t>
            </a:r>
          </a:p>
        </p:txBody>
      </p:sp>
      <p:sp>
        <p:nvSpPr>
          <p:cNvPr id="6" name="Text Box 6">
            <a:extLst>
              <a:ext uri="{FF2B5EF4-FFF2-40B4-BE49-F238E27FC236}">
                <a16:creationId xmlns:a16="http://schemas.microsoft.com/office/drawing/2014/main" id="{15254E8C-81B6-CE42-B332-8A8DAD866DCA}"/>
              </a:ext>
            </a:extLst>
          </p:cNvPr>
          <p:cNvSpPr txBox="1">
            <a:spLocks noChangeArrowheads="1"/>
          </p:cNvSpPr>
          <p:nvPr/>
        </p:nvSpPr>
        <p:spPr bwMode="auto">
          <a:xfrm>
            <a:off x="7852835" y="3651250"/>
            <a:ext cx="1553630"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Times New Roman" charset="0"/>
                <a:ea typeface="ＭＳ Ｐゴシック" charset="0"/>
              </a:defRPr>
            </a:lvl1pPr>
            <a:lvl2pPr marL="742950" indent="-285750" defTabSz="762000">
              <a:defRPr sz="2400">
                <a:solidFill>
                  <a:schemeClr val="tx1"/>
                </a:solidFill>
                <a:latin typeface="Times New Roman" charset="0"/>
                <a:ea typeface="ＭＳ Ｐゴシック" charset="0"/>
              </a:defRPr>
            </a:lvl2pPr>
            <a:lvl3pPr marL="1143000" indent="-228600" defTabSz="762000">
              <a:defRPr sz="2400">
                <a:solidFill>
                  <a:schemeClr val="tx1"/>
                </a:solidFill>
                <a:latin typeface="Times New Roman" charset="0"/>
                <a:ea typeface="ＭＳ Ｐゴシック" charset="0"/>
              </a:defRPr>
            </a:lvl3pPr>
            <a:lvl4pPr marL="1600200" indent="-228600" defTabSz="762000">
              <a:defRPr sz="2400">
                <a:solidFill>
                  <a:schemeClr val="tx1"/>
                </a:solidFill>
                <a:latin typeface="Times New Roman" charset="0"/>
                <a:ea typeface="ＭＳ Ｐゴシック" charset="0"/>
              </a:defRPr>
            </a:lvl4pPr>
            <a:lvl5pPr marL="2057400" indent="-228600" defTabSz="762000">
              <a:defRPr sz="2400">
                <a:solidFill>
                  <a:schemeClr val="tx1"/>
                </a:solidFill>
                <a:latin typeface="Times New Roman" charset="0"/>
                <a:ea typeface="ＭＳ Ｐゴシック" charset="0"/>
              </a:defRPr>
            </a:lvl5pPr>
            <a:lvl6pPr marL="2514600" indent="-228600" defTabSz="7620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7620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7620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762000" eaLnBrk="0" fontAlgn="base" hangingPunct="0">
              <a:spcBef>
                <a:spcPct val="0"/>
              </a:spcBef>
              <a:spcAft>
                <a:spcPct val="0"/>
              </a:spcAft>
              <a:defRPr sz="2400">
                <a:solidFill>
                  <a:schemeClr val="tx1"/>
                </a:solidFill>
                <a:latin typeface="Times New Roman" charset="0"/>
                <a:ea typeface="ＭＳ Ｐゴシック" charset="0"/>
              </a:defRPr>
            </a:lvl9pPr>
          </a:lstStyle>
          <a:p>
            <a:pPr>
              <a:defRPr/>
            </a:pPr>
            <a:r>
              <a:rPr lang="en-GB" sz="3600" dirty="0">
                <a:latin typeface="Georgia" panose="02040502050405020303" pitchFamily="18" charset="0"/>
              </a:rPr>
              <a:t>Expert</a:t>
            </a:r>
          </a:p>
        </p:txBody>
      </p:sp>
      <p:sp>
        <p:nvSpPr>
          <p:cNvPr id="7" name="Text Box 7">
            <a:extLst>
              <a:ext uri="{FF2B5EF4-FFF2-40B4-BE49-F238E27FC236}">
                <a16:creationId xmlns:a16="http://schemas.microsoft.com/office/drawing/2014/main" id="{B5E985D2-2651-EA4C-912F-322B3AE6A097}"/>
              </a:ext>
            </a:extLst>
          </p:cNvPr>
          <p:cNvSpPr txBox="1">
            <a:spLocks noChangeArrowheads="1"/>
          </p:cNvSpPr>
          <p:nvPr/>
        </p:nvSpPr>
        <p:spPr bwMode="auto">
          <a:xfrm>
            <a:off x="723900" y="5429250"/>
            <a:ext cx="1446230"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Times New Roman" charset="0"/>
                <a:ea typeface="ＭＳ Ｐゴシック" charset="0"/>
              </a:defRPr>
            </a:lvl1pPr>
            <a:lvl2pPr marL="742950" indent="-285750" defTabSz="762000">
              <a:defRPr sz="2400">
                <a:solidFill>
                  <a:schemeClr val="tx1"/>
                </a:solidFill>
                <a:latin typeface="Times New Roman" charset="0"/>
                <a:ea typeface="ＭＳ Ｐゴシック" charset="0"/>
              </a:defRPr>
            </a:lvl2pPr>
            <a:lvl3pPr marL="1143000" indent="-228600" defTabSz="762000">
              <a:defRPr sz="2400">
                <a:solidFill>
                  <a:schemeClr val="tx1"/>
                </a:solidFill>
                <a:latin typeface="Times New Roman" charset="0"/>
                <a:ea typeface="ＭＳ Ｐゴシック" charset="0"/>
              </a:defRPr>
            </a:lvl3pPr>
            <a:lvl4pPr marL="1600200" indent="-228600" defTabSz="762000">
              <a:defRPr sz="2400">
                <a:solidFill>
                  <a:schemeClr val="tx1"/>
                </a:solidFill>
                <a:latin typeface="Times New Roman" charset="0"/>
                <a:ea typeface="ＭＳ Ｐゴシック" charset="0"/>
              </a:defRPr>
            </a:lvl4pPr>
            <a:lvl5pPr marL="2057400" indent="-228600" defTabSz="762000">
              <a:defRPr sz="2400">
                <a:solidFill>
                  <a:schemeClr val="tx1"/>
                </a:solidFill>
                <a:latin typeface="Times New Roman" charset="0"/>
                <a:ea typeface="ＭＳ Ｐゴシック" charset="0"/>
              </a:defRPr>
            </a:lvl5pPr>
            <a:lvl6pPr marL="2514600" indent="-228600" defTabSz="7620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7620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7620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762000" eaLnBrk="0" fontAlgn="base" hangingPunct="0">
              <a:spcBef>
                <a:spcPct val="0"/>
              </a:spcBef>
              <a:spcAft>
                <a:spcPct val="0"/>
              </a:spcAft>
              <a:defRPr sz="2400">
                <a:solidFill>
                  <a:schemeClr val="tx1"/>
                </a:solidFill>
                <a:latin typeface="Times New Roman" charset="0"/>
                <a:ea typeface="ＭＳ Ｐゴシック" charset="0"/>
              </a:defRPr>
            </a:lvl9pPr>
          </a:lstStyle>
          <a:p>
            <a:pPr>
              <a:defRPr/>
            </a:pPr>
            <a:r>
              <a:rPr lang="en-GB" sz="3600" dirty="0">
                <a:latin typeface="Georgia" panose="02040502050405020303" pitchFamily="18" charset="0"/>
              </a:rPr>
              <a:t>Direct</a:t>
            </a:r>
          </a:p>
        </p:txBody>
      </p:sp>
      <p:sp>
        <p:nvSpPr>
          <p:cNvPr id="8" name="Text Box 8">
            <a:extLst>
              <a:ext uri="{FF2B5EF4-FFF2-40B4-BE49-F238E27FC236}">
                <a16:creationId xmlns:a16="http://schemas.microsoft.com/office/drawing/2014/main" id="{2BF84B12-E9A4-8244-B9E8-4B993BD057F2}"/>
              </a:ext>
            </a:extLst>
          </p:cNvPr>
          <p:cNvSpPr txBox="1">
            <a:spLocks noChangeArrowheads="1"/>
          </p:cNvSpPr>
          <p:nvPr/>
        </p:nvSpPr>
        <p:spPr bwMode="auto">
          <a:xfrm>
            <a:off x="3837467" y="5424269"/>
            <a:ext cx="1441420"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Times New Roman" charset="0"/>
                <a:ea typeface="ＭＳ Ｐゴシック" charset="0"/>
              </a:defRPr>
            </a:lvl1pPr>
            <a:lvl2pPr marL="742950" indent="-285750" defTabSz="762000">
              <a:defRPr sz="2400">
                <a:solidFill>
                  <a:schemeClr val="tx1"/>
                </a:solidFill>
                <a:latin typeface="Times New Roman" charset="0"/>
                <a:ea typeface="ＭＳ Ｐゴシック" charset="0"/>
              </a:defRPr>
            </a:lvl2pPr>
            <a:lvl3pPr marL="1143000" indent="-228600" defTabSz="762000">
              <a:defRPr sz="2400">
                <a:solidFill>
                  <a:schemeClr val="tx1"/>
                </a:solidFill>
                <a:latin typeface="Times New Roman" charset="0"/>
                <a:ea typeface="ＭＳ Ｐゴシック" charset="0"/>
              </a:defRPr>
            </a:lvl3pPr>
            <a:lvl4pPr marL="1600200" indent="-228600" defTabSz="762000">
              <a:defRPr sz="2400">
                <a:solidFill>
                  <a:schemeClr val="tx1"/>
                </a:solidFill>
                <a:latin typeface="Times New Roman" charset="0"/>
                <a:ea typeface="ＭＳ Ｐゴシック" charset="0"/>
              </a:defRPr>
            </a:lvl4pPr>
            <a:lvl5pPr marL="2057400" indent="-228600" defTabSz="762000">
              <a:defRPr sz="2400">
                <a:solidFill>
                  <a:schemeClr val="tx1"/>
                </a:solidFill>
                <a:latin typeface="Times New Roman" charset="0"/>
                <a:ea typeface="ＭＳ Ｐゴシック" charset="0"/>
              </a:defRPr>
            </a:lvl5pPr>
            <a:lvl6pPr marL="2514600" indent="-228600" defTabSz="7620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7620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7620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762000" eaLnBrk="0" fontAlgn="base" hangingPunct="0">
              <a:spcBef>
                <a:spcPct val="0"/>
              </a:spcBef>
              <a:spcAft>
                <a:spcPct val="0"/>
              </a:spcAft>
              <a:defRPr sz="2400">
                <a:solidFill>
                  <a:schemeClr val="tx1"/>
                </a:solidFill>
                <a:latin typeface="Times New Roman" charset="0"/>
                <a:ea typeface="ＭＳ Ｐゴシック" charset="0"/>
              </a:defRPr>
            </a:lvl9pPr>
          </a:lstStyle>
          <a:p>
            <a:pPr>
              <a:defRPr/>
            </a:pPr>
            <a:r>
              <a:rPr lang="en-GB" sz="3600" dirty="0">
                <a:latin typeface="Georgia" panose="02040502050405020303" pitchFamily="18" charset="0"/>
              </a:rPr>
              <a:t>Coach</a:t>
            </a:r>
          </a:p>
        </p:txBody>
      </p:sp>
      <p:sp>
        <p:nvSpPr>
          <p:cNvPr id="9" name="Text Box 9">
            <a:extLst>
              <a:ext uri="{FF2B5EF4-FFF2-40B4-BE49-F238E27FC236}">
                <a16:creationId xmlns:a16="http://schemas.microsoft.com/office/drawing/2014/main" id="{C3B642F5-50BC-B74E-94FB-61670FD8E204}"/>
              </a:ext>
            </a:extLst>
          </p:cNvPr>
          <p:cNvSpPr txBox="1">
            <a:spLocks noChangeArrowheads="1"/>
          </p:cNvSpPr>
          <p:nvPr/>
        </p:nvSpPr>
        <p:spPr bwMode="auto">
          <a:xfrm>
            <a:off x="6250766" y="5367556"/>
            <a:ext cx="2217738"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Times New Roman" charset="0"/>
                <a:ea typeface="ＭＳ Ｐゴシック" charset="0"/>
              </a:defRPr>
            </a:lvl1pPr>
            <a:lvl2pPr marL="742950" indent="-285750" defTabSz="762000">
              <a:defRPr sz="2400">
                <a:solidFill>
                  <a:schemeClr val="tx1"/>
                </a:solidFill>
                <a:latin typeface="Times New Roman" charset="0"/>
                <a:ea typeface="ＭＳ Ｐゴシック" charset="0"/>
              </a:defRPr>
            </a:lvl2pPr>
            <a:lvl3pPr marL="1143000" indent="-228600" defTabSz="762000">
              <a:defRPr sz="2400">
                <a:solidFill>
                  <a:schemeClr val="tx1"/>
                </a:solidFill>
                <a:latin typeface="Times New Roman" charset="0"/>
                <a:ea typeface="ＭＳ Ｐゴシック" charset="0"/>
              </a:defRPr>
            </a:lvl3pPr>
            <a:lvl4pPr marL="1600200" indent="-228600" defTabSz="762000">
              <a:defRPr sz="2400">
                <a:solidFill>
                  <a:schemeClr val="tx1"/>
                </a:solidFill>
                <a:latin typeface="Times New Roman" charset="0"/>
                <a:ea typeface="ＭＳ Ｐゴシック" charset="0"/>
              </a:defRPr>
            </a:lvl4pPr>
            <a:lvl5pPr marL="2057400" indent="-228600" defTabSz="762000">
              <a:defRPr sz="2400">
                <a:solidFill>
                  <a:schemeClr val="tx1"/>
                </a:solidFill>
                <a:latin typeface="Times New Roman" charset="0"/>
                <a:ea typeface="ＭＳ Ｐゴシック" charset="0"/>
              </a:defRPr>
            </a:lvl5pPr>
            <a:lvl6pPr marL="2514600" indent="-228600" defTabSz="7620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7620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7620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762000" eaLnBrk="0" fontAlgn="base" hangingPunct="0">
              <a:spcBef>
                <a:spcPct val="0"/>
              </a:spcBef>
              <a:spcAft>
                <a:spcPct val="0"/>
              </a:spcAft>
              <a:defRPr sz="2400">
                <a:solidFill>
                  <a:schemeClr val="tx1"/>
                </a:solidFill>
                <a:latin typeface="Times New Roman" charset="0"/>
                <a:ea typeface="ＭＳ Ｐゴシック" charset="0"/>
              </a:defRPr>
            </a:lvl9pPr>
          </a:lstStyle>
          <a:p>
            <a:pPr>
              <a:defRPr/>
            </a:pPr>
            <a:r>
              <a:rPr lang="en-GB" sz="3600" dirty="0">
                <a:latin typeface="Georgia" panose="02040502050405020303" pitchFamily="18" charset="0"/>
              </a:rPr>
              <a:t>Supervise</a:t>
            </a:r>
          </a:p>
        </p:txBody>
      </p:sp>
      <p:sp>
        <p:nvSpPr>
          <p:cNvPr id="10" name="Text Box 10">
            <a:extLst>
              <a:ext uri="{FF2B5EF4-FFF2-40B4-BE49-F238E27FC236}">
                <a16:creationId xmlns:a16="http://schemas.microsoft.com/office/drawing/2014/main" id="{6B0C9BA1-44A5-CB4C-93AA-AA410E1C4358}"/>
              </a:ext>
            </a:extLst>
          </p:cNvPr>
          <p:cNvSpPr txBox="1">
            <a:spLocks noChangeArrowheads="1"/>
          </p:cNvSpPr>
          <p:nvPr/>
        </p:nvSpPr>
        <p:spPr bwMode="auto">
          <a:xfrm>
            <a:off x="9359523" y="5343525"/>
            <a:ext cx="2014538"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Times New Roman" charset="0"/>
                <a:ea typeface="ＭＳ Ｐゴシック" charset="0"/>
              </a:defRPr>
            </a:lvl1pPr>
            <a:lvl2pPr marL="742950" indent="-285750" defTabSz="762000">
              <a:defRPr sz="2400">
                <a:solidFill>
                  <a:schemeClr val="tx1"/>
                </a:solidFill>
                <a:latin typeface="Times New Roman" charset="0"/>
                <a:ea typeface="ＭＳ Ｐゴシック" charset="0"/>
              </a:defRPr>
            </a:lvl2pPr>
            <a:lvl3pPr marL="1143000" indent="-228600" defTabSz="762000">
              <a:defRPr sz="2400">
                <a:solidFill>
                  <a:schemeClr val="tx1"/>
                </a:solidFill>
                <a:latin typeface="Times New Roman" charset="0"/>
                <a:ea typeface="ＭＳ Ｐゴシック" charset="0"/>
              </a:defRPr>
            </a:lvl3pPr>
            <a:lvl4pPr marL="1600200" indent="-228600" defTabSz="762000">
              <a:defRPr sz="2400">
                <a:solidFill>
                  <a:schemeClr val="tx1"/>
                </a:solidFill>
                <a:latin typeface="Times New Roman" charset="0"/>
                <a:ea typeface="ＭＳ Ｐゴシック" charset="0"/>
              </a:defRPr>
            </a:lvl4pPr>
            <a:lvl5pPr marL="2057400" indent="-228600" defTabSz="762000">
              <a:defRPr sz="2400">
                <a:solidFill>
                  <a:schemeClr val="tx1"/>
                </a:solidFill>
                <a:latin typeface="Times New Roman" charset="0"/>
                <a:ea typeface="ＭＳ Ｐゴシック" charset="0"/>
              </a:defRPr>
            </a:lvl5pPr>
            <a:lvl6pPr marL="2514600" indent="-228600" defTabSz="7620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7620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7620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762000" eaLnBrk="0" fontAlgn="base" hangingPunct="0">
              <a:spcBef>
                <a:spcPct val="0"/>
              </a:spcBef>
              <a:spcAft>
                <a:spcPct val="0"/>
              </a:spcAft>
              <a:defRPr sz="2400">
                <a:solidFill>
                  <a:schemeClr val="tx1"/>
                </a:solidFill>
                <a:latin typeface="Times New Roman" charset="0"/>
                <a:ea typeface="ＭＳ Ｐゴシック" charset="0"/>
              </a:defRPr>
            </a:lvl9pPr>
          </a:lstStyle>
          <a:p>
            <a:pPr>
              <a:defRPr/>
            </a:pPr>
            <a:r>
              <a:rPr lang="en-GB" sz="3600" dirty="0">
                <a:latin typeface="Georgia" panose="02040502050405020303" pitchFamily="18" charset="0"/>
              </a:rPr>
              <a:t>Delegate</a:t>
            </a:r>
          </a:p>
        </p:txBody>
      </p:sp>
      <p:sp>
        <p:nvSpPr>
          <p:cNvPr id="11" name="Line 11">
            <a:extLst>
              <a:ext uri="{FF2B5EF4-FFF2-40B4-BE49-F238E27FC236}">
                <a16:creationId xmlns:a16="http://schemas.microsoft.com/office/drawing/2014/main" id="{E4FD1604-CF53-E747-B2D0-C08F5588E3DD}"/>
              </a:ext>
            </a:extLst>
          </p:cNvPr>
          <p:cNvSpPr>
            <a:spLocks noChangeShapeType="1"/>
          </p:cNvSpPr>
          <p:nvPr/>
        </p:nvSpPr>
        <p:spPr bwMode="auto">
          <a:xfrm flipH="1">
            <a:off x="3486150" y="2724150"/>
            <a:ext cx="1981200" cy="9271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Georgia" panose="02040502050405020303" pitchFamily="18" charset="0"/>
              <a:ea typeface="ＭＳ Ｐゴシック" charset="0"/>
            </a:endParaRPr>
          </a:p>
        </p:txBody>
      </p:sp>
      <p:sp>
        <p:nvSpPr>
          <p:cNvPr id="12" name="Line 13">
            <a:extLst>
              <a:ext uri="{FF2B5EF4-FFF2-40B4-BE49-F238E27FC236}">
                <a16:creationId xmlns:a16="http://schemas.microsoft.com/office/drawing/2014/main" id="{74F0C1EB-31E5-094D-845B-242EEFF5B430}"/>
              </a:ext>
            </a:extLst>
          </p:cNvPr>
          <p:cNvSpPr>
            <a:spLocks noChangeShapeType="1"/>
          </p:cNvSpPr>
          <p:nvPr/>
        </p:nvSpPr>
        <p:spPr bwMode="auto">
          <a:xfrm>
            <a:off x="6838950" y="2724149"/>
            <a:ext cx="1629554" cy="903069"/>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Georgia" panose="02040502050405020303" pitchFamily="18" charset="0"/>
              <a:ea typeface="ＭＳ Ｐゴシック" charset="0"/>
            </a:endParaRPr>
          </a:p>
        </p:txBody>
      </p:sp>
      <p:sp>
        <p:nvSpPr>
          <p:cNvPr id="13" name="Line 14">
            <a:extLst>
              <a:ext uri="{FF2B5EF4-FFF2-40B4-BE49-F238E27FC236}">
                <a16:creationId xmlns:a16="http://schemas.microsoft.com/office/drawing/2014/main" id="{A387F31E-2977-AE48-A0C0-C95B68DD63F3}"/>
              </a:ext>
            </a:extLst>
          </p:cNvPr>
          <p:cNvSpPr>
            <a:spLocks noChangeShapeType="1"/>
          </p:cNvSpPr>
          <p:nvPr/>
        </p:nvSpPr>
        <p:spPr bwMode="auto">
          <a:xfrm flipH="1">
            <a:off x="1676399" y="4416861"/>
            <a:ext cx="723899" cy="100740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Georgia" panose="02040502050405020303" pitchFamily="18" charset="0"/>
              <a:ea typeface="ＭＳ Ｐゴシック" charset="0"/>
            </a:endParaRPr>
          </a:p>
        </p:txBody>
      </p:sp>
      <p:sp>
        <p:nvSpPr>
          <p:cNvPr id="14" name="Line 15">
            <a:extLst>
              <a:ext uri="{FF2B5EF4-FFF2-40B4-BE49-F238E27FC236}">
                <a16:creationId xmlns:a16="http://schemas.microsoft.com/office/drawing/2014/main" id="{2B0114B7-4470-374B-9E7C-BAEF3D799C35}"/>
              </a:ext>
            </a:extLst>
          </p:cNvPr>
          <p:cNvSpPr>
            <a:spLocks noChangeShapeType="1"/>
          </p:cNvSpPr>
          <p:nvPr/>
        </p:nvSpPr>
        <p:spPr bwMode="auto">
          <a:xfrm>
            <a:off x="3742217" y="4435910"/>
            <a:ext cx="609600" cy="93164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Georgia" panose="02040502050405020303" pitchFamily="18" charset="0"/>
              <a:ea typeface="ＭＳ Ｐゴシック" charset="0"/>
            </a:endParaRPr>
          </a:p>
        </p:txBody>
      </p:sp>
      <p:sp>
        <p:nvSpPr>
          <p:cNvPr id="15" name="Line 16">
            <a:extLst>
              <a:ext uri="{FF2B5EF4-FFF2-40B4-BE49-F238E27FC236}">
                <a16:creationId xmlns:a16="http://schemas.microsoft.com/office/drawing/2014/main" id="{30A1F7F4-8E17-CF49-AD6D-7CA4A8D67ACA}"/>
              </a:ext>
            </a:extLst>
          </p:cNvPr>
          <p:cNvSpPr>
            <a:spLocks noChangeShapeType="1"/>
          </p:cNvSpPr>
          <p:nvPr/>
        </p:nvSpPr>
        <p:spPr bwMode="auto">
          <a:xfrm flipH="1">
            <a:off x="7448550" y="4297581"/>
            <a:ext cx="670985" cy="1045944"/>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Georgia" panose="02040502050405020303" pitchFamily="18" charset="0"/>
              <a:ea typeface="ＭＳ Ｐゴシック" charset="0"/>
            </a:endParaRPr>
          </a:p>
        </p:txBody>
      </p:sp>
      <p:sp>
        <p:nvSpPr>
          <p:cNvPr id="16" name="Line 17">
            <a:extLst>
              <a:ext uri="{FF2B5EF4-FFF2-40B4-BE49-F238E27FC236}">
                <a16:creationId xmlns:a16="http://schemas.microsoft.com/office/drawing/2014/main" id="{10179867-F109-9440-BD4F-FDB79A974F89}"/>
              </a:ext>
            </a:extLst>
          </p:cNvPr>
          <p:cNvSpPr>
            <a:spLocks noChangeShapeType="1"/>
          </p:cNvSpPr>
          <p:nvPr/>
        </p:nvSpPr>
        <p:spPr bwMode="auto">
          <a:xfrm>
            <a:off x="9239250" y="4297581"/>
            <a:ext cx="647700" cy="1045944"/>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Georgia" panose="02040502050405020303" pitchFamily="18" charset="0"/>
              <a:ea typeface="ＭＳ Ｐゴシック" charset="0"/>
            </a:endParaRPr>
          </a:p>
        </p:txBody>
      </p:sp>
    </p:spTree>
    <p:extLst>
      <p:ext uri="{BB962C8B-B14F-4D97-AF65-F5344CB8AC3E}">
        <p14:creationId xmlns:p14="http://schemas.microsoft.com/office/powerpoint/2010/main" val="15243844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Planning</a:t>
            </a:r>
          </a:p>
        </p:txBody>
      </p:sp>
      <p:sp>
        <p:nvSpPr>
          <p:cNvPr id="3" name="Content Placeholder 2"/>
          <p:cNvSpPr>
            <a:spLocks noGrp="1"/>
          </p:cNvSpPr>
          <p:nvPr>
            <p:ph idx="1"/>
          </p:nvPr>
        </p:nvSpPr>
        <p:spPr>
          <a:noFill/>
        </p:spPr>
        <p:txBody>
          <a:bodyPr/>
          <a:lstStyle/>
          <a:p>
            <a:pPr>
              <a:buFont typeface="Times" charset="0"/>
              <a:buChar char="•"/>
              <a:defRPr/>
            </a:pPr>
            <a:r>
              <a:rPr lang="en-GB" sz="4000" dirty="0">
                <a:latin typeface="Georgia" panose="02040502050405020303" pitchFamily="18" charset="0"/>
              </a:rPr>
              <a:t>Choose equipment</a:t>
            </a:r>
          </a:p>
          <a:p>
            <a:pPr lvl="1">
              <a:buFont typeface="Times" charset="0"/>
              <a:buChar char="•"/>
              <a:defRPr/>
            </a:pPr>
            <a:r>
              <a:rPr lang="en-GB" sz="4000" dirty="0">
                <a:latin typeface="Georgia" panose="02040502050405020303" pitchFamily="18" charset="0"/>
              </a:rPr>
              <a:t>Adapt to situation </a:t>
            </a:r>
          </a:p>
          <a:p>
            <a:pPr lvl="1">
              <a:buFont typeface="Times" charset="0"/>
              <a:buChar char="•"/>
              <a:defRPr/>
            </a:pPr>
            <a:r>
              <a:rPr lang="en-GB" sz="4000" dirty="0">
                <a:latin typeface="Georgia" panose="02040502050405020303" pitchFamily="18" charset="0"/>
              </a:rPr>
              <a:t>Use what is locally available</a:t>
            </a:r>
          </a:p>
          <a:p>
            <a:pPr lvl="2">
              <a:defRPr/>
            </a:pPr>
            <a:r>
              <a:rPr lang="en-GB" sz="3600" dirty="0">
                <a:latin typeface="Georgia" panose="02040502050405020303" pitchFamily="18" charset="0"/>
              </a:rPr>
              <a:t>No expensive equipment required</a:t>
            </a:r>
          </a:p>
          <a:p>
            <a:pPr lvl="1">
              <a:buFont typeface="Times" charset="0"/>
              <a:buChar char="•"/>
              <a:defRPr/>
            </a:pPr>
            <a:r>
              <a:rPr lang="en-GB" sz="4000" dirty="0">
                <a:latin typeface="Georgia" panose="02040502050405020303" pitchFamily="18" charset="0"/>
              </a:rPr>
              <a:t>Use people as models </a:t>
            </a:r>
          </a:p>
          <a:p>
            <a:endParaRPr lang="en-US" dirty="0">
              <a:latin typeface="Georgia"/>
              <a:cs typeface="Georgia"/>
            </a:endParaRPr>
          </a:p>
        </p:txBody>
      </p:sp>
    </p:spTree>
    <p:extLst>
      <p:ext uri="{BB962C8B-B14F-4D97-AF65-F5344CB8AC3E}">
        <p14:creationId xmlns:p14="http://schemas.microsoft.com/office/powerpoint/2010/main" val="24632848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Delivery</a:t>
            </a:r>
          </a:p>
        </p:txBody>
      </p:sp>
      <p:sp>
        <p:nvSpPr>
          <p:cNvPr id="3" name="Content Placeholder 2"/>
          <p:cNvSpPr>
            <a:spLocks noGrp="1"/>
          </p:cNvSpPr>
          <p:nvPr>
            <p:ph idx="1"/>
          </p:nvPr>
        </p:nvSpPr>
        <p:spPr>
          <a:noFill/>
        </p:spPr>
        <p:txBody>
          <a:bodyPr>
            <a:normAutofit lnSpcReduction="10000"/>
          </a:bodyPr>
          <a:lstStyle/>
          <a:p>
            <a:pPr>
              <a:buFont typeface="Times" charset="0"/>
              <a:buChar char="•"/>
              <a:defRPr/>
            </a:pPr>
            <a:r>
              <a:rPr lang="en-GB" sz="4000" dirty="0">
                <a:latin typeface="Georgia" panose="02040502050405020303" pitchFamily="18" charset="0"/>
              </a:rPr>
              <a:t>Beginning</a:t>
            </a:r>
          </a:p>
          <a:p>
            <a:pPr lvl="1">
              <a:buFont typeface="Times" charset="0"/>
              <a:buChar char="•"/>
              <a:defRPr/>
            </a:pPr>
            <a:r>
              <a:rPr lang="en-GB" sz="3600" dirty="0">
                <a:latin typeface="Georgia" panose="02040502050405020303" pitchFamily="18" charset="0"/>
              </a:rPr>
              <a:t>Clear aim</a:t>
            </a:r>
          </a:p>
          <a:p>
            <a:pPr>
              <a:buFont typeface="Times" charset="0"/>
              <a:buChar char="•"/>
              <a:defRPr/>
            </a:pPr>
            <a:r>
              <a:rPr lang="en-GB" sz="4000" dirty="0">
                <a:latin typeface="Georgia" panose="02040502050405020303" pitchFamily="18" charset="0"/>
              </a:rPr>
              <a:t>Middle</a:t>
            </a:r>
          </a:p>
          <a:p>
            <a:pPr lvl="1">
              <a:buFont typeface="Times" charset="0"/>
              <a:buChar char="•"/>
              <a:defRPr/>
            </a:pPr>
            <a:r>
              <a:rPr lang="en-GB" sz="3600" dirty="0">
                <a:latin typeface="Georgia" panose="02040502050405020303" pitchFamily="18" charset="0"/>
              </a:rPr>
              <a:t>Describe use of equipment or skill </a:t>
            </a:r>
          </a:p>
          <a:p>
            <a:pPr lvl="1">
              <a:buFont typeface="Times" charset="0"/>
              <a:buChar char="•"/>
              <a:defRPr/>
            </a:pPr>
            <a:r>
              <a:rPr lang="en-GB" sz="3600" dirty="0">
                <a:latin typeface="Georgia" panose="02040502050405020303" pitchFamily="18" charset="0"/>
              </a:rPr>
              <a:t>4 stages</a:t>
            </a:r>
          </a:p>
          <a:p>
            <a:pPr>
              <a:buFont typeface="Times" charset="0"/>
              <a:buChar char="•"/>
              <a:defRPr/>
            </a:pPr>
            <a:r>
              <a:rPr lang="en-GB" sz="4000" dirty="0">
                <a:latin typeface="Georgia" panose="02040502050405020303" pitchFamily="18" charset="0"/>
              </a:rPr>
              <a:t>End</a:t>
            </a:r>
          </a:p>
          <a:p>
            <a:pPr lvl="1">
              <a:buFont typeface="Times" charset="0"/>
              <a:buChar char="•"/>
              <a:defRPr/>
            </a:pPr>
            <a:r>
              <a:rPr lang="en-GB" sz="3600" dirty="0">
                <a:latin typeface="Georgia" panose="02040502050405020303" pitchFamily="18" charset="0"/>
              </a:rPr>
              <a:t>Questions</a:t>
            </a:r>
          </a:p>
          <a:p>
            <a:pPr lvl="1">
              <a:buFont typeface="Times" charset="0"/>
              <a:buChar char="•"/>
              <a:defRPr/>
            </a:pPr>
            <a:r>
              <a:rPr lang="en-GB" sz="3600" dirty="0">
                <a:latin typeface="Georgia" panose="02040502050405020303" pitchFamily="18" charset="0"/>
              </a:rPr>
              <a:t>Summarise</a:t>
            </a:r>
            <a:endParaRPr lang="en-GB" sz="3200"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25184550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Four Stages</a:t>
            </a:r>
          </a:p>
        </p:txBody>
      </p:sp>
      <p:sp>
        <p:nvSpPr>
          <p:cNvPr id="3" name="Content Placeholder 2"/>
          <p:cNvSpPr>
            <a:spLocks noGrp="1"/>
          </p:cNvSpPr>
          <p:nvPr>
            <p:ph idx="1"/>
          </p:nvPr>
        </p:nvSpPr>
        <p:spPr>
          <a:noFill/>
        </p:spPr>
        <p:txBody>
          <a:bodyPr/>
          <a:lstStyle/>
          <a:p>
            <a:pPr marL="609600" indent="-609600">
              <a:buFont typeface="Times" charset="0"/>
              <a:buChar char="•"/>
              <a:defRPr/>
            </a:pPr>
            <a:r>
              <a:rPr lang="en-GB" sz="3600" dirty="0">
                <a:latin typeface="Georgia" panose="02040502050405020303" pitchFamily="18" charset="0"/>
              </a:rPr>
              <a:t>Instructor does</a:t>
            </a:r>
          </a:p>
          <a:p>
            <a:pPr marL="609600" indent="-609600">
              <a:buFont typeface="Times" charset="0"/>
              <a:buChar char="•"/>
              <a:defRPr/>
            </a:pPr>
            <a:r>
              <a:rPr lang="en-GB" sz="3600" dirty="0">
                <a:latin typeface="Georgia" panose="02040502050405020303" pitchFamily="18" charset="0"/>
              </a:rPr>
              <a:t>Instructor does and explains</a:t>
            </a:r>
          </a:p>
          <a:p>
            <a:pPr marL="609600" indent="-609600">
              <a:buFont typeface="Times" charset="0"/>
              <a:buChar char="•"/>
              <a:defRPr/>
            </a:pPr>
            <a:r>
              <a:rPr lang="en-GB" sz="3600" dirty="0">
                <a:latin typeface="Georgia" panose="02040502050405020303" pitchFamily="18" charset="0"/>
              </a:rPr>
              <a:t>Instructor does, learner explains</a:t>
            </a:r>
          </a:p>
          <a:p>
            <a:pPr marL="609600" indent="-609600">
              <a:buFont typeface="Times" charset="0"/>
              <a:buChar char="•"/>
              <a:defRPr/>
            </a:pPr>
            <a:r>
              <a:rPr lang="en-GB" sz="3600" dirty="0">
                <a:latin typeface="Georgia" panose="02040502050405020303" pitchFamily="18" charset="0"/>
              </a:rPr>
              <a:t>Learner does and explains</a:t>
            </a:r>
          </a:p>
          <a:p>
            <a:pPr marL="609600" indent="-609600">
              <a:buFont typeface="Times" charset="0"/>
              <a:buNone/>
              <a:defRPr/>
            </a:pPr>
            <a:endParaRPr lang="en-GB" sz="3600" dirty="0">
              <a:latin typeface="Georgia" panose="02040502050405020303" pitchFamily="18" charset="0"/>
            </a:endParaRPr>
          </a:p>
          <a:p>
            <a:pPr marL="609600" indent="-609600">
              <a:buFont typeface="Times" charset="0"/>
              <a:buChar char="•"/>
              <a:defRPr/>
            </a:pPr>
            <a:r>
              <a:rPr lang="en-GB" sz="3600" dirty="0">
                <a:latin typeface="Georgia" panose="02040502050405020303" pitchFamily="18" charset="0"/>
              </a:rPr>
              <a:t>Learner may then teach another</a:t>
            </a:r>
          </a:p>
          <a:p>
            <a:pPr marL="0" indent="0">
              <a:buNone/>
            </a:pPr>
            <a:endParaRPr lang="en-US" dirty="0">
              <a:latin typeface="Georgia"/>
              <a:cs typeface="Georgia"/>
            </a:endParaRPr>
          </a:p>
        </p:txBody>
      </p:sp>
    </p:spTree>
    <p:extLst>
      <p:ext uri="{BB962C8B-B14F-4D97-AF65-F5344CB8AC3E}">
        <p14:creationId xmlns:p14="http://schemas.microsoft.com/office/powerpoint/2010/main" val="86795515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Feedback</a:t>
            </a:r>
          </a:p>
        </p:txBody>
      </p:sp>
      <p:sp>
        <p:nvSpPr>
          <p:cNvPr id="3" name="Content Placeholder 2"/>
          <p:cNvSpPr>
            <a:spLocks noGrp="1"/>
          </p:cNvSpPr>
          <p:nvPr>
            <p:ph idx="1"/>
          </p:nvPr>
        </p:nvSpPr>
        <p:spPr>
          <a:noFill/>
        </p:spPr>
        <p:txBody>
          <a:bodyPr>
            <a:normAutofit lnSpcReduction="10000"/>
          </a:bodyPr>
          <a:lstStyle/>
          <a:p>
            <a:pPr>
              <a:buFont typeface="Times" charset="0"/>
              <a:buChar char="•"/>
              <a:defRPr/>
            </a:pPr>
            <a:r>
              <a:rPr lang="en-GB" sz="4000" dirty="0">
                <a:latin typeface="Georgia" panose="02040502050405020303" pitchFamily="18" charset="0"/>
              </a:rPr>
              <a:t>What was good?</a:t>
            </a:r>
          </a:p>
          <a:p>
            <a:pPr>
              <a:buFont typeface="Times" charset="0"/>
              <a:buChar char="•"/>
              <a:defRPr/>
            </a:pPr>
            <a:r>
              <a:rPr lang="en-GB" sz="4000" dirty="0">
                <a:latin typeface="Georgia" panose="02040502050405020303" pitchFamily="18" charset="0"/>
              </a:rPr>
              <a:t>What can you improve?</a:t>
            </a:r>
            <a:endParaRPr lang="en-GB" sz="4400" dirty="0">
              <a:latin typeface="Georgia" panose="02040502050405020303" pitchFamily="18" charset="0"/>
            </a:endParaRPr>
          </a:p>
          <a:p>
            <a:pPr lvl="1">
              <a:buFont typeface="Times" charset="0"/>
              <a:buChar char="•"/>
              <a:defRPr/>
            </a:pPr>
            <a:r>
              <a:rPr lang="en-GB" sz="3600" dirty="0">
                <a:latin typeface="Georgia" panose="02040502050405020303" pitchFamily="18" charset="0"/>
              </a:rPr>
              <a:t>Clear aim &amp; summary</a:t>
            </a:r>
          </a:p>
          <a:p>
            <a:pPr lvl="1">
              <a:buFont typeface="Times" charset="0"/>
              <a:buChar char="•"/>
              <a:defRPr/>
            </a:pPr>
            <a:r>
              <a:rPr lang="en-GB" sz="3600" dirty="0">
                <a:latin typeface="Georgia" panose="02040502050405020303" pitchFamily="18" charset="0"/>
              </a:rPr>
              <a:t>Voice </a:t>
            </a:r>
          </a:p>
          <a:p>
            <a:pPr lvl="1">
              <a:buFont typeface="Times" charset="0"/>
              <a:buChar char="•"/>
              <a:defRPr/>
            </a:pPr>
            <a:r>
              <a:rPr lang="en-GB" sz="3600" dirty="0">
                <a:latin typeface="Georgia" panose="02040502050405020303" pitchFamily="18" charset="0"/>
              </a:rPr>
              <a:t>Eye contact </a:t>
            </a:r>
          </a:p>
          <a:p>
            <a:pPr lvl="1">
              <a:buFont typeface="Times" charset="0"/>
              <a:buChar char="•"/>
              <a:defRPr/>
            </a:pPr>
            <a:r>
              <a:rPr lang="en-GB" sz="3600" dirty="0">
                <a:latin typeface="Georgia" panose="02040502050405020303" pitchFamily="18" charset="0"/>
              </a:rPr>
              <a:t>Body position &amp; movement </a:t>
            </a:r>
          </a:p>
          <a:p>
            <a:pPr lvl="1">
              <a:buFont typeface="Times" charset="0"/>
              <a:buChar char="•"/>
              <a:defRPr/>
            </a:pPr>
            <a:r>
              <a:rPr lang="en-GB" sz="3600" dirty="0">
                <a:latin typeface="Georgia" panose="02040502050405020303" pitchFamily="18" charset="0"/>
              </a:rPr>
              <a:t>Communication with audience</a:t>
            </a:r>
          </a:p>
          <a:p>
            <a:pPr lvl="1">
              <a:buFont typeface="Times" charset="0"/>
              <a:buChar char="•"/>
              <a:defRPr/>
            </a:pPr>
            <a:r>
              <a:rPr lang="en-GB" sz="3600" dirty="0">
                <a:latin typeface="Georgia" panose="02040502050405020303" pitchFamily="18" charset="0"/>
              </a:rPr>
              <a:t>Pace &amp; timing</a:t>
            </a:r>
            <a:endParaRPr lang="en-GB" sz="4000"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39895852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Summary</a:t>
            </a:r>
          </a:p>
        </p:txBody>
      </p:sp>
      <p:sp>
        <p:nvSpPr>
          <p:cNvPr id="3" name="Content Placeholder 2"/>
          <p:cNvSpPr>
            <a:spLocks noGrp="1"/>
          </p:cNvSpPr>
          <p:nvPr>
            <p:ph idx="1"/>
          </p:nvPr>
        </p:nvSpPr>
        <p:spPr>
          <a:noFill/>
        </p:spPr>
        <p:txBody>
          <a:bodyPr/>
          <a:lstStyle/>
          <a:p>
            <a:pPr>
              <a:buFont typeface="Times" charset="0"/>
              <a:buChar char="•"/>
              <a:defRPr/>
            </a:pPr>
            <a:r>
              <a:rPr lang="en-GB" sz="4400" dirty="0">
                <a:latin typeface="Georgia" panose="02040502050405020303" pitchFamily="18" charset="0"/>
              </a:rPr>
              <a:t>Planning</a:t>
            </a:r>
          </a:p>
          <a:p>
            <a:pPr>
              <a:buFont typeface="Times" charset="0"/>
              <a:buChar char="•"/>
              <a:defRPr/>
            </a:pPr>
            <a:r>
              <a:rPr lang="en-GB" sz="4400" dirty="0">
                <a:latin typeface="Georgia" panose="02040502050405020303" pitchFamily="18" charset="0"/>
              </a:rPr>
              <a:t>Delivery</a:t>
            </a:r>
          </a:p>
          <a:p>
            <a:pPr lvl="1">
              <a:buFont typeface="Times" charset="0"/>
              <a:buChar char="•"/>
              <a:defRPr/>
            </a:pPr>
            <a:r>
              <a:rPr lang="en-GB" sz="4000" dirty="0">
                <a:latin typeface="Georgia" panose="02040502050405020303" pitchFamily="18" charset="0"/>
              </a:rPr>
              <a:t>4 stages</a:t>
            </a:r>
          </a:p>
          <a:p>
            <a:pPr>
              <a:buFont typeface="Times" charset="0"/>
              <a:buChar char="•"/>
              <a:defRPr/>
            </a:pPr>
            <a:r>
              <a:rPr lang="en-GB" sz="4400" dirty="0">
                <a:latin typeface="Georgia" panose="02040502050405020303" pitchFamily="18" charset="0"/>
              </a:rPr>
              <a:t>Feedback</a:t>
            </a:r>
            <a:endParaRPr lang="en-GB" sz="4800"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3305315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noFill/>
        </p:spPr>
        <p:txBody>
          <a:bodyPr>
            <a:normAutofit/>
          </a:bodyPr>
          <a:lstStyle/>
          <a:p>
            <a:r>
              <a:rPr lang="en-US" sz="6600" dirty="0">
                <a:solidFill>
                  <a:srgbClr val="FFFFFF"/>
                </a:solidFill>
                <a:latin typeface="Georgia"/>
                <a:cs typeface="Georgia"/>
              </a:rPr>
              <a:t>Initial Trauma Assessment </a:t>
            </a:r>
          </a:p>
        </p:txBody>
      </p:sp>
      <p:sp>
        <p:nvSpPr>
          <p:cNvPr id="8" name="Subtitle 7"/>
          <p:cNvSpPr>
            <a:spLocks noGrp="1"/>
          </p:cNvSpPr>
          <p:nvPr>
            <p:ph type="subTitle" idx="1"/>
          </p:nvPr>
        </p:nvSpPr>
        <p:spPr/>
        <p:txBody>
          <a:bodyPr>
            <a:noAutofit/>
          </a:bodyPr>
          <a:lstStyle/>
          <a:p>
            <a:pPr lvl="0">
              <a:lnSpc>
                <a:spcPct val="115000"/>
              </a:lnSpc>
              <a:spcBef>
                <a:spcPts val="0"/>
              </a:spcBef>
              <a:buClr>
                <a:srgbClr val="000000"/>
              </a:buClr>
              <a:buSzPct val="45833"/>
            </a:pPr>
            <a:r>
              <a:rPr lang="en-US" sz="2000" dirty="0">
                <a:solidFill>
                  <a:schemeClr val="bg1"/>
                </a:solidFill>
                <a:latin typeface="Georgia"/>
                <a:ea typeface="Times New Roman"/>
                <a:cs typeface="Georgia"/>
                <a:sym typeface="Times New Roman"/>
              </a:rPr>
              <a:t>Kampala Advanced Trauma Care Course</a:t>
            </a:r>
          </a:p>
          <a:p>
            <a:pPr lvl="0">
              <a:lnSpc>
                <a:spcPct val="115000"/>
              </a:lnSpc>
              <a:spcBef>
                <a:spcPts val="0"/>
              </a:spcBef>
              <a:buClr>
                <a:srgbClr val="000000"/>
              </a:buClr>
              <a:buSzPct val="91666"/>
            </a:pPr>
            <a:r>
              <a:rPr lang="en-US" sz="1100" dirty="0">
                <a:solidFill>
                  <a:schemeClr val="bg1"/>
                </a:solidFill>
                <a:latin typeface="Georgia"/>
                <a:ea typeface="Times New Roman"/>
                <a:cs typeface="Georgia"/>
                <a:sym typeface="Times New Roman"/>
              </a:rPr>
              <a:t> Last Edited August 2016 by Maija Cheung MD &amp; Michael DeWane MD</a:t>
            </a:r>
          </a:p>
        </p:txBody>
      </p:sp>
      <p:sp>
        <p:nvSpPr>
          <p:cNvPr id="9" name="Title 1"/>
          <p:cNvSpPr txBox="1">
            <a:spLocks/>
          </p:cNvSpPr>
          <p:nvPr/>
        </p:nvSpPr>
        <p:spPr>
          <a:xfrm>
            <a:off x="0" y="634933"/>
            <a:ext cx="12192000" cy="5656678"/>
          </a:xfrm>
          <a:prstGeom prst="rect">
            <a:avLst/>
          </a:prstGeom>
          <a:blipFill>
            <a:blip r:embed="rId3"/>
            <a:stretch>
              <a:fillRect/>
            </a:stretch>
          </a:blip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srgbClr val="FFFFFF"/>
              </a:solidFill>
              <a:latin typeface="Georgia"/>
              <a:cs typeface="Georgia"/>
            </a:endParaRPr>
          </a:p>
        </p:txBody>
      </p:sp>
      <p:sp>
        <p:nvSpPr>
          <p:cNvPr id="2" name="TextBox 1"/>
          <p:cNvSpPr txBox="1"/>
          <p:nvPr/>
        </p:nvSpPr>
        <p:spPr>
          <a:xfrm>
            <a:off x="2888580" y="2401443"/>
            <a:ext cx="6869952" cy="1107996"/>
          </a:xfrm>
          <a:prstGeom prst="rect">
            <a:avLst/>
          </a:prstGeom>
          <a:noFill/>
        </p:spPr>
        <p:txBody>
          <a:bodyPr wrap="square" rtlCol="0">
            <a:spAutoFit/>
          </a:bodyPr>
          <a:lstStyle/>
          <a:p>
            <a:pPr algn="ctr"/>
            <a:r>
              <a:rPr lang="en-US" sz="6600" dirty="0">
                <a:solidFill>
                  <a:schemeClr val="bg1"/>
                </a:solidFill>
                <a:latin typeface="Georgia"/>
                <a:cs typeface="Georgia"/>
              </a:rPr>
              <a:t>Scenarios</a:t>
            </a:r>
          </a:p>
        </p:txBody>
      </p:sp>
    </p:spTree>
    <p:extLst>
      <p:ext uri="{BB962C8B-B14F-4D97-AF65-F5344CB8AC3E}">
        <p14:creationId xmlns:p14="http://schemas.microsoft.com/office/powerpoint/2010/main" val="242050938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When?</a:t>
            </a:r>
          </a:p>
        </p:txBody>
      </p:sp>
      <p:sp>
        <p:nvSpPr>
          <p:cNvPr id="3" name="Content Placeholder 2"/>
          <p:cNvSpPr>
            <a:spLocks noGrp="1"/>
          </p:cNvSpPr>
          <p:nvPr>
            <p:ph idx="1"/>
          </p:nvPr>
        </p:nvSpPr>
        <p:spPr>
          <a:noFill/>
        </p:spPr>
        <p:txBody>
          <a:bodyPr/>
          <a:lstStyle/>
          <a:p>
            <a:pPr>
              <a:buFont typeface="Times" charset="0"/>
              <a:buChar char="•"/>
              <a:defRPr/>
            </a:pPr>
            <a:r>
              <a:rPr lang="en-GB" sz="3600" dirty="0">
                <a:latin typeface="Georgia" panose="02040502050405020303" pitchFamily="18" charset="0"/>
                <a:cs typeface="Times" charset="0"/>
              </a:rPr>
              <a:t>5-10 people</a:t>
            </a:r>
          </a:p>
          <a:p>
            <a:pPr>
              <a:buFont typeface="Times" charset="0"/>
              <a:buChar char="•"/>
              <a:defRPr/>
            </a:pPr>
            <a:r>
              <a:rPr lang="en-GB" sz="3600" dirty="0">
                <a:latin typeface="Georgia" panose="02040502050405020303" pitchFamily="18" charset="0"/>
                <a:cs typeface="Times" charset="0"/>
              </a:rPr>
              <a:t>Realistic</a:t>
            </a:r>
          </a:p>
          <a:p>
            <a:pPr>
              <a:buFont typeface="Times" charset="0"/>
              <a:buChar char="•"/>
              <a:defRPr/>
            </a:pPr>
            <a:r>
              <a:rPr lang="en-GB" sz="3600" dirty="0">
                <a:latin typeface="Georgia" panose="02040502050405020303" pitchFamily="18" charset="0"/>
                <a:cs typeface="Times" charset="0"/>
              </a:rPr>
              <a:t>Motivating</a:t>
            </a:r>
          </a:p>
          <a:p>
            <a:pPr>
              <a:buFont typeface="Times" charset="0"/>
              <a:buChar char="•"/>
              <a:defRPr/>
            </a:pPr>
            <a:r>
              <a:rPr lang="en-GB" sz="3600" dirty="0">
                <a:latin typeface="Georgia" panose="02040502050405020303" pitchFamily="18" charset="0"/>
                <a:cs typeface="Times" charset="0"/>
              </a:rPr>
              <a:t>Brings together all aspects of the course</a:t>
            </a:r>
          </a:p>
          <a:p>
            <a:pPr>
              <a:buFont typeface="Times" charset="0"/>
              <a:buChar char="•"/>
              <a:defRPr/>
            </a:pPr>
            <a:r>
              <a:rPr lang="en-GB" sz="3600" dirty="0">
                <a:latin typeface="Georgia" panose="02040502050405020303" pitchFamily="18" charset="0"/>
              </a:rPr>
              <a:t>Can be used as assessment tool</a:t>
            </a:r>
          </a:p>
          <a:p>
            <a:endParaRPr lang="en-US" dirty="0">
              <a:latin typeface="Georgia"/>
              <a:cs typeface="Georgia"/>
            </a:endParaRPr>
          </a:p>
        </p:txBody>
      </p:sp>
    </p:spTree>
    <p:extLst>
      <p:ext uri="{BB962C8B-B14F-4D97-AF65-F5344CB8AC3E}">
        <p14:creationId xmlns:p14="http://schemas.microsoft.com/office/powerpoint/2010/main" val="1606765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Key Concepts</a:t>
            </a:r>
          </a:p>
        </p:txBody>
      </p:sp>
      <p:sp>
        <p:nvSpPr>
          <p:cNvPr id="3" name="Content Placeholder 2"/>
          <p:cNvSpPr>
            <a:spLocks noGrp="1"/>
          </p:cNvSpPr>
          <p:nvPr>
            <p:ph idx="1"/>
          </p:nvPr>
        </p:nvSpPr>
        <p:spPr>
          <a:noFill/>
        </p:spPr>
        <p:txBody>
          <a:bodyPr>
            <a:normAutofit/>
          </a:bodyPr>
          <a:lstStyle/>
          <a:p>
            <a:pPr>
              <a:lnSpc>
                <a:spcPct val="150000"/>
              </a:lnSpc>
            </a:pPr>
            <a:r>
              <a:rPr lang="en-US" sz="3600" dirty="0">
                <a:latin typeface="Georgia"/>
                <a:cs typeface="Georgia"/>
              </a:rPr>
              <a:t>Adaptable to multiple practice settings</a:t>
            </a:r>
          </a:p>
          <a:p>
            <a:pPr>
              <a:lnSpc>
                <a:spcPct val="150000"/>
              </a:lnSpc>
            </a:pPr>
            <a:r>
              <a:rPr lang="en-US" sz="3600" dirty="0">
                <a:latin typeface="Georgia"/>
                <a:cs typeface="Georgia"/>
              </a:rPr>
              <a:t>Cultural awareness</a:t>
            </a:r>
          </a:p>
          <a:p>
            <a:pPr>
              <a:lnSpc>
                <a:spcPct val="150000"/>
              </a:lnSpc>
            </a:pPr>
            <a:r>
              <a:rPr lang="en-US" sz="3600" dirty="0">
                <a:latin typeface="Georgia"/>
                <a:cs typeface="Georgia"/>
              </a:rPr>
              <a:t>Appropriate trauma training </a:t>
            </a:r>
          </a:p>
          <a:p>
            <a:endParaRPr lang="en-US" sz="3600" dirty="0">
              <a:latin typeface="Georgia"/>
              <a:cs typeface="Georgia"/>
            </a:endParaRPr>
          </a:p>
        </p:txBody>
      </p:sp>
    </p:spTree>
    <p:extLst>
      <p:ext uri="{BB962C8B-B14F-4D97-AF65-F5344CB8AC3E}">
        <p14:creationId xmlns:p14="http://schemas.microsoft.com/office/powerpoint/2010/main" val="271172733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Planning</a:t>
            </a:r>
          </a:p>
        </p:txBody>
      </p:sp>
      <p:sp>
        <p:nvSpPr>
          <p:cNvPr id="3" name="Content Placeholder 2"/>
          <p:cNvSpPr>
            <a:spLocks noGrp="1"/>
          </p:cNvSpPr>
          <p:nvPr>
            <p:ph idx="1"/>
          </p:nvPr>
        </p:nvSpPr>
        <p:spPr>
          <a:noFill/>
        </p:spPr>
        <p:txBody>
          <a:bodyPr/>
          <a:lstStyle/>
          <a:p>
            <a:pPr>
              <a:buFont typeface="Times" charset="0"/>
              <a:buChar char="•"/>
              <a:defRPr/>
            </a:pPr>
            <a:r>
              <a:rPr lang="en-GB" sz="3600" dirty="0">
                <a:latin typeface="Georgia" panose="02040502050405020303" pitchFamily="18" charset="0"/>
              </a:rPr>
              <a:t>Use local equipment </a:t>
            </a:r>
          </a:p>
          <a:p>
            <a:pPr>
              <a:buFont typeface="Times" charset="0"/>
              <a:buChar char="•"/>
              <a:defRPr/>
            </a:pPr>
            <a:r>
              <a:rPr lang="en-GB" sz="3600" dirty="0">
                <a:latin typeface="Georgia" panose="02040502050405020303" pitchFamily="18" charset="0"/>
              </a:rPr>
              <a:t>Use people as models</a:t>
            </a:r>
          </a:p>
          <a:p>
            <a:pPr>
              <a:buFont typeface="Times" charset="0"/>
              <a:buChar char="•"/>
              <a:defRPr/>
            </a:pPr>
            <a:r>
              <a:rPr lang="en-GB" sz="3600" dirty="0">
                <a:latin typeface="Georgia" panose="02040502050405020303" pitchFamily="18" charset="0"/>
              </a:rPr>
              <a:t>Use bed or trolley</a:t>
            </a:r>
          </a:p>
          <a:p>
            <a:endParaRPr lang="en-US" dirty="0">
              <a:latin typeface="Georgia"/>
              <a:cs typeface="Georgia"/>
            </a:endParaRPr>
          </a:p>
        </p:txBody>
      </p:sp>
    </p:spTree>
    <p:extLst>
      <p:ext uri="{BB962C8B-B14F-4D97-AF65-F5344CB8AC3E}">
        <p14:creationId xmlns:p14="http://schemas.microsoft.com/office/powerpoint/2010/main" val="282000026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Delivery</a:t>
            </a:r>
          </a:p>
        </p:txBody>
      </p:sp>
      <p:sp>
        <p:nvSpPr>
          <p:cNvPr id="3" name="Content Placeholder 2"/>
          <p:cNvSpPr>
            <a:spLocks noGrp="1"/>
          </p:cNvSpPr>
          <p:nvPr>
            <p:ph idx="1"/>
          </p:nvPr>
        </p:nvSpPr>
        <p:spPr>
          <a:noFill/>
        </p:spPr>
        <p:txBody>
          <a:bodyPr/>
          <a:lstStyle/>
          <a:p>
            <a:r>
              <a:rPr lang="en-GB" altLang="en-US" sz="3600" dirty="0">
                <a:latin typeface="Georgia" panose="02040502050405020303" pitchFamily="18" charset="0"/>
                <a:ea typeface="ＭＳ Ｐゴシック" panose="020B0600070205080204" pitchFamily="34" charset="-128"/>
              </a:rPr>
              <a:t>Allocate roles</a:t>
            </a:r>
          </a:p>
          <a:p>
            <a:pPr lvl="1"/>
            <a:r>
              <a:rPr lang="en-GB" altLang="en-US" sz="3600" dirty="0">
                <a:latin typeface="Georgia" panose="02040502050405020303" pitchFamily="18" charset="0"/>
                <a:ea typeface="ＭＳ Ｐゴシック" panose="020B0600070205080204" pitchFamily="34" charset="-128"/>
              </a:rPr>
              <a:t>‘Doctor’, patient, nurse, observer(s)</a:t>
            </a:r>
          </a:p>
          <a:p>
            <a:r>
              <a:rPr lang="en-GB" altLang="en-US" sz="3600" dirty="0">
                <a:latin typeface="Georgia" panose="02040502050405020303" pitchFamily="18" charset="0"/>
                <a:ea typeface="ＭＳ Ｐゴシック" panose="020B0600070205080204" pitchFamily="34" charset="-128"/>
              </a:rPr>
              <a:t>‘Doctor’ out of room</a:t>
            </a:r>
          </a:p>
          <a:p>
            <a:pPr lvl="1"/>
            <a:r>
              <a:rPr lang="en-GB" altLang="en-US" sz="3600" dirty="0">
                <a:latin typeface="Georgia" panose="02040502050405020303" pitchFamily="18" charset="0"/>
                <a:ea typeface="ＭＳ Ｐゴシック" panose="020B0600070205080204" pitchFamily="34" charset="-128"/>
              </a:rPr>
              <a:t>Full story told to group</a:t>
            </a:r>
          </a:p>
          <a:p>
            <a:r>
              <a:rPr lang="en-GB" altLang="en-US" sz="3600" dirty="0">
                <a:latin typeface="Georgia" panose="02040502050405020303" pitchFamily="18" charset="0"/>
                <a:ea typeface="ＭＳ Ｐゴシック" panose="020B0600070205080204" pitchFamily="34" charset="-128"/>
              </a:rPr>
              <a:t>‘Doctor’ back in room - give history</a:t>
            </a:r>
          </a:p>
          <a:p>
            <a:r>
              <a:rPr lang="en-GB" altLang="en-US" sz="3600" dirty="0">
                <a:latin typeface="Georgia" panose="02040502050405020303" pitchFamily="18" charset="0"/>
                <a:ea typeface="ＭＳ Ｐゴシック" panose="020B0600070205080204" pitchFamily="34" charset="-128"/>
              </a:rPr>
              <a:t>Encourage realistic role play </a:t>
            </a:r>
          </a:p>
          <a:p>
            <a:pPr lvl="1"/>
            <a:r>
              <a:rPr lang="en-GB" altLang="en-US" sz="3600" dirty="0">
                <a:latin typeface="Georgia" panose="02040502050405020303" pitchFamily="18" charset="0"/>
                <a:ea typeface="ＭＳ Ｐゴシック" panose="020B0600070205080204" pitchFamily="34" charset="-128"/>
              </a:rPr>
              <a:t>“Hands and stethoscopes on</a:t>
            </a:r>
            <a:r>
              <a:rPr lang="en-GB" altLang="en-US" sz="3200" dirty="0">
                <a:latin typeface="Georgia" panose="02040502050405020303" pitchFamily="18" charset="0"/>
                <a:ea typeface="ＭＳ Ｐゴシック" panose="020B0600070205080204" pitchFamily="34" charset="-128"/>
              </a:rPr>
              <a:t>”</a:t>
            </a:r>
          </a:p>
          <a:p>
            <a:endParaRPr lang="en-US" dirty="0">
              <a:latin typeface="Georgia"/>
              <a:cs typeface="Georgia"/>
            </a:endParaRPr>
          </a:p>
        </p:txBody>
      </p:sp>
    </p:spTree>
    <p:extLst>
      <p:ext uri="{BB962C8B-B14F-4D97-AF65-F5344CB8AC3E}">
        <p14:creationId xmlns:p14="http://schemas.microsoft.com/office/powerpoint/2010/main" val="322103723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Feedback</a:t>
            </a:r>
          </a:p>
        </p:txBody>
      </p:sp>
      <p:sp>
        <p:nvSpPr>
          <p:cNvPr id="3" name="Content Placeholder 2"/>
          <p:cNvSpPr>
            <a:spLocks noGrp="1"/>
          </p:cNvSpPr>
          <p:nvPr>
            <p:ph idx="1"/>
          </p:nvPr>
        </p:nvSpPr>
        <p:spPr>
          <a:noFill/>
        </p:spPr>
        <p:txBody>
          <a:bodyPr>
            <a:normAutofit lnSpcReduction="10000"/>
          </a:bodyPr>
          <a:lstStyle/>
          <a:p>
            <a:pPr>
              <a:buFont typeface="Times" charset="0"/>
              <a:buChar char="•"/>
              <a:defRPr/>
            </a:pPr>
            <a:r>
              <a:rPr lang="en-GB" sz="4000" dirty="0">
                <a:latin typeface="Georgia" panose="02040502050405020303" pitchFamily="18" charset="0"/>
              </a:rPr>
              <a:t>What was good?</a:t>
            </a:r>
          </a:p>
          <a:p>
            <a:pPr>
              <a:buFont typeface="Times" charset="0"/>
              <a:buChar char="•"/>
              <a:defRPr/>
            </a:pPr>
            <a:r>
              <a:rPr lang="en-GB" sz="4000" dirty="0">
                <a:latin typeface="Georgia" panose="02040502050405020303" pitchFamily="18" charset="0"/>
              </a:rPr>
              <a:t>What can you improve?</a:t>
            </a:r>
            <a:endParaRPr lang="en-GB" sz="4400" dirty="0">
              <a:latin typeface="Georgia" panose="02040502050405020303" pitchFamily="18" charset="0"/>
            </a:endParaRPr>
          </a:p>
          <a:p>
            <a:pPr lvl="1">
              <a:buFont typeface="Times" charset="0"/>
              <a:buChar char="•"/>
              <a:defRPr/>
            </a:pPr>
            <a:r>
              <a:rPr lang="en-GB" sz="3600" dirty="0">
                <a:latin typeface="Georgia" panose="02040502050405020303" pitchFamily="18" charset="0"/>
              </a:rPr>
              <a:t>Clear aim &amp; summary</a:t>
            </a:r>
          </a:p>
          <a:p>
            <a:pPr lvl="1">
              <a:buFont typeface="Times" charset="0"/>
              <a:buChar char="•"/>
              <a:defRPr/>
            </a:pPr>
            <a:r>
              <a:rPr lang="en-GB" sz="3600" dirty="0">
                <a:latin typeface="Georgia" panose="02040502050405020303" pitchFamily="18" charset="0"/>
              </a:rPr>
              <a:t>Voice </a:t>
            </a:r>
          </a:p>
          <a:p>
            <a:pPr lvl="1">
              <a:buFont typeface="Times" charset="0"/>
              <a:buChar char="•"/>
              <a:defRPr/>
            </a:pPr>
            <a:r>
              <a:rPr lang="en-GB" sz="3600" dirty="0">
                <a:latin typeface="Georgia" panose="02040502050405020303" pitchFamily="18" charset="0"/>
              </a:rPr>
              <a:t>Eye contact </a:t>
            </a:r>
          </a:p>
          <a:p>
            <a:pPr lvl="1">
              <a:buFont typeface="Times" charset="0"/>
              <a:buChar char="•"/>
              <a:defRPr/>
            </a:pPr>
            <a:r>
              <a:rPr lang="en-GB" sz="3600" dirty="0">
                <a:latin typeface="Georgia" panose="02040502050405020303" pitchFamily="18" charset="0"/>
              </a:rPr>
              <a:t>Body position &amp; movement </a:t>
            </a:r>
          </a:p>
          <a:p>
            <a:pPr lvl="1">
              <a:buFont typeface="Times" charset="0"/>
              <a:buChar char="•"/>
              <a:defRPr/>
            </a:pPr>
            <a:r>
              <a:rPr lang="en-GB" sz="3600" dirty="0">
                <a:latin typeface="Georgia" panose="02040502050405020303" pitchFamily="18" charset="0"/>
              </a:rPr>
              <a:t>Communication with audience</a:t>
            </a:r>
          </a:p>
          <a:p>
            <a:pPr lvl="1">
              <a:buFont typeface="Times" charset="0"/>
              <a:buChar char="•"/>
              <a:defRPr/>
            </a:pPr>
            <a:r>
              <a:rPr lang="en-GB" sz="3600" dirty="0">
                <a:latin typeface="Georgia" panose="02040502050405020303" pitchFamily="18" charset="0"/>
              </a:rPr>
              <a:t>Pace &amp; timing</a:t>
            </a:r>
            <a:endParaRPr lang="en-GB" sz="4000"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37770682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Summary</a:t>
            </a:r>
          </a:p>
        </p:txBody>
      </p:sp>
      <p:sp>
        <p:nvSpPr>
          <p:cNvPr id="3" name="Content Placeholder 2"/>
          <p:cNvSpPr>
            <a:spLocks noGrp="1"/>
          </p:cNvSpPr>
          <p:nvPr>
            <p:ph idx="1"/>
          </p:nvPr>
        </p:nvSpPr>
        <p:spPr>
          <a:noFill/>
        </p:spPr>
        <p:txBody>
          <a:bodyPr/>
          <a:lstStyle/>
          <a:p>
            <a:pPr>
              <a:buFont typeface="Times" charset="0"/>
              <a:buChar char="•"/>
              <a:defRPr/>
            </a:pPr>
            <a:r>
              <a:rPr lang="en-GB" sz="3600" dirty="0">
                <a:latin typeface="Georgia" panose="02040502050405020303" pitchFamily="18" charset="0"/>
              </a:rPr>
              <a:t>Planning</a:t>
            </a:r>
          </a:p>
          <a:p>
            <a:pPr>
              <a:lnSpc>
                <a:spcPct val="120000"/>
              </a:lnSpc>
              <a:buFont typeface="Times" charset="0"/>
              <a:buChar char="•"/>
              <a:defRPr/>
            </a:pPr>
            <a:r>
              <a:rPr lang="en-GB" sz="3600" dirty="0">
                <a:latin typeface="Georgia" panose="02040502050405020303" pitchFamily="18" charset="0"/>
              </a:rPr>
              <a:t>Delivery</a:t>
            </a:r>
          </a:p>
          <a:p>
            <a:pPr>
              <a:lnSpc>
                <a:spcPct val="120000"/>
              </a:lnSpc>
              <a:buFont typeface="Times" charset="0"/>
              <a:buChar char="•"/>
              <a:defRPr/>
            </a:pPr>
            <a:r>
              <a:rPr lang="en-GB" sz="3600" dirty="0">
                <a:latin typeface="Georgia" panose="02040502050405020303" pitchFamily="18" charset="0"/>
              </a:rPr>
              <a:t>Feedback</a:t>
            </a:r>
          </a:p>
          <a:p>
            <a:endParaRPr lang="en-US" dirty="0">
              <a:latin typeface="Georgia"/>
              <a:cs typeface="Georgia"/>
            </a:endParaRPr>
          </a:p>
        </p:txBody>
      </p:sp>
    </p:spTree>
    <p:extLst>
      <p:ext uri="{BB962C8B-B14F-4D97-AF65-F5344CB8AC3E}">
        <p14:creationId xmlns:p14="http://schemas.microsoft.com/office/powerpoint/2010/main" val="106668260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Presentation Styles: Summary</a:t>
            </a:r>
          </a:p>
        </p:txBody>
      </p:sp>
      <p:sp>
        <p:nvSpPr>
          <p:cNvPr id="3" name="Content Placeholder 2"/>
          <p:cNvSpPr>
            <a:spLocks noGrp="1"/>
          </p:cNvSpPr>
          <p:nvPr>
            <p:ph idx="1"/>
          </p:nvPr>
        </p:nvSpPr>
        <p:spPr>
          <a:noFill/>
        </p:spPr>
        <p:txBody>
          <a:bodyPr/>
          <a:lstStyle/>
          <a:p>
            <a:pPr>
              <a:buFont typeface="Times" charset="0"/>
              <a:buChar char="•"/>
              <a:defRPr/>
            </a:pPr>
            <a:r>
              <a:rPr lang="en-GB" sz="3600" dirty="0">
                <a:latin typeface="Georgia" panose="02040502050405020303" pitchFamily="18" charset="0"/>
              </a:rPr>
              <a:t>Planning, Delivery, Feedback</a:t>
            </a:r>
          </a:p>
          <a:p>
            <a:pPr>
              <a:buFont typeface="Times" charset="0"/>
              <a:buChar char="•"/>
              <a:defRPr/>
            </a:pPr>
            <a:r>
              <a:rPr lang="en-GB" sz="3600" dirty="0">
                <a:latin typeface="Georgia" panose="02040502050405020303" pitchFamily="18" charset="0"/>
              </a:rPr>
              <a:t>Different presentation styles</a:t>
            </a:r>
          </a:p>
          <a:p>
            <a:pPr lvl="1">
              <a:buFont typeface="Times" charset="0"/>
              <a:buChar char="•"/>
              <a:defRPr/>
            </a:pPr>
            <a:r>
              <a:rPr lang="en-GB" sz="3600" dirty="0">
                <a:latin typeface="Georgia" panose="02040502050405020303" pitchFamily="18" charset="0"/>
              </a:rPr>
              <a:t>Lecture</a:t>
            </a:r>
          </a:p>
          <a:p>
            <a:pPr lvl="1">
              <a:buFont typeface="Times" charset="0"/>
              <a:buChar char="•"/>
              <a:defRPr/>
            </a:pPr>
            <a:r>
              <a:rPr lang="en-GB" sz="3600" dirty="0">
                <a:latin typeface="Georgia" panose="02040502050405020303" pitchFamily="18" charset="0"/>
              </a:rPr>
              <a:t>Discussion group</a:t>
            </a:r>
          </a:p>
          <a:p>
            <a:pPr lvl="1">
              <a:buFont typeface="Times" charset="0"/>
              <a:buChar char="•"/>
              <a:defRPr/>
            </a:pPr>
            <a:r>
              <a:rPr lang="en-GB" sz="3600" dirty="0">
                <a:latin typeface="Georgia" panose="02040502050405020303" pitchFamily="18" charset="0"/>
              </a:rPr>
              <a:t>Teaching a skill</a:t>
            </a:r>
          </a:p>
          <a:p>
            <a:pPr lvl="1">
              <a:buFont typeface="Times" charset="0"/>
              <a:buChar char="•"/>
              <a:defRPr/>
            </a:pPr>
            <a:r>
              <a:rPr lang="en-GB" sz="3600" dirty="0">
                <a:latin typeface="Georgia" panose="02040502050405020303" pitchFamily="18" charset="0"/>
              </a:rPr>
              <a:t>Scenario</a:t>
            </a:r>
            <a:endParaRPr lang="en-GB" sz="3200" dirty="0">
              <a:latin typeface="Georgia" panose="02040502050405020303" pitchFamily="18" charset="0"/>
            </a:endParaRPr>
          </a:p>
          <a:p>
            <a:endParaRPr lang="en-US" dirty="0">
              <a:latin typeface="Georgia"/>
              <a:cs typeface="Georgia"/>
            </a:endParaRPr>
          </a:p>
        </p:txBody>
      </p:sp>
    </p:spTree>
    <p:extLst>
      <p:ext uri="{BB962C8B-B14F-4D97-AF65-F5344CB8AC3E}">
        <p14:creationId xmlns:p14="http://schemas.microsoft.com/office/powerpoint/2010/main" val="147474275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noFill/>
        </p:spPr>
        <p:txBody>
          <a:bodyPr>
            <a:normAutofit/>
          </a:bodyPr>
          <a:lstStyle/>
          <a:p>
            <a:r>
              <a:rPr lang="en-US" sz="6600" dirty="0">
                <a:solidFill>
                  <a:srgbClr val="FFFFFF"/>
                </a:solidFill>
                <a:latin typeface="Georgia"/>
                <a:cs typeface="Georgia"/>
              </a:rPr>
              <a:t>Initial Trauma Assessment </a:t>
            </a:r>
          </a:p>
        </p:txBody>
      </p:sp>
      <p:sp>
        <p:nvSpPr>
          <p:cNvPr id="8" name="Subtitle 7"/>
          <p:cNvSpPr>
            <a:spLocks noGrp="1"/>
          </p:cNvSpPr>
          <p:nvPr>
            <p:ph type="subTitle" idx="1"/>
          </p:nvPr>
        </p:nvSpPr>
        <p:spPr/>
        <p:txBody>
          <a:bodyPr>
            <a:noAutofit/>
          </a:bodyPr>
          <a:lstStyle/>
          <a:p>
            <a:pPr lvl="0">
              <a:lnSpc>
                <a:spcPct val="115000"/>
              </a:lnSpc>
              <a:spcBef>
                <a:spcPts val="0"/>
              </a:spcBef>
              <a:buClr>
                <a:srgbClr val="000000"/>
              </a:buClr>
              <a:buSzPct val="45833"/>
            </a:pPr>
            <a:r>
              <a:rPr lang="en-US" sz="2000" dirty="0">
                <a:solidFill>
                  <a:schemeClr val="bg1"/>
                </a:solidFill>
                <a:latin typeface="Georgia"/>
                <a:ea typeface="Times New Roman"/>
                <a:cs typeface="Georgia"/>
                <a:sym typeface="Times New Roman"/>
              </a:rPr>
              <a:t>Kampala Advanced Trauma Care Course</a:t>
            </a:r>
          </a:p>
          <a:p>
            <a:pPr lvl="0">
              <a:lnSpc>
                <a:spcPct val="115000"/>
              </a:lnSpc>
              <a:spcBef>
                <a:spcPts val="0"/>
              </a:spcBef>
              <a:buClr>
                <a:srgbClr val="000000"/>
              </a:buClr>
              <a:buSzPct val="91666"/>
            </a:pPr>
            <a:r>
              <a:rPr lang="en-US" sz="1100" dirty="0">
                <a:solidFill>
                  <a:schemeClr val="bg1"/>
                </a:solidFill>
                <a:latin typeface="Georgia"/>
                <a:ea typeface="Times New Roman"/>
                <a:cs typeface="Georgia"/>
                <a:sym typeface="Times New Roman"/>
              </a:rPr>
              <a:t> Last Edited August 2016 by Maija Cheung MD &amp; Michael DeWane MD</a:t>
            </a:r>
          </a:p>
        </p:txBody>
      </p:sp>
      <p:sp>
        <p:nvSpPr>
          <p:cNvPr id="9" name="Title 1"/>
          <p:cNvSpPr txBox="1">
            <a:spLocks/>
          </p:cNvSpPr>
          <p:nvPr/>
        </p:nvSpPr>
        <p:spPr>
          <a:xfrm>
            <a:off x="0" y="634933"/>
            <a:ext cx="12192000" cy="5656678"/>
          </a:xfrm>
          <a:prstGeom prst="rect">
            <a:avLst/>
          </a:prstGeom>
          <a:blipFill>
            <a:blip r:embed="rId3"/>
            <a:stretch>
              <a:fillRect/>
            </a:stretch>
          </a:blip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srgbClr val="FFFFFF"/>
              </a:solidFill>
              <a:latin typeface="Georgia"/>
              <a:cs typeface="Georgia"/>
            </a:endParaRPr>
          </a:p>
        </p:txBody>
      </p:sp>
      <p:sp>
        <p:nvSpPr>
          <p:cNvPr id="2" name="TextBox 1"/>
          <p:cNvSpPr txBox="1"/>
          <p:nvPr/>
        </p:nvSpPr>
        <p:spPr>
          <a:xfrm>
            <a:off x="2888580" y="2401443"/>
            <a:ext cx="6869952" cy="1107996"/>
          </a:xfrm>
          <a:prstGeom prst="rect">
            <a:avLst/>
          </a:prstGeom>
          <a:noFill/>
        </p:spPr>
        <p:txBody>
          <a:bodyPr wrap="square" rtlCol="0">
            <a:spAutoFit/>
          </a:bodyPr>
          <a:lstStyle/>
          <a:p>
            <a:pPr algn="ctr"/>
            <a:r>
              <a:rPr lang="en-US" sz="6600" dirty="0">
                <a:solidFill>
                  <a:schemeClr val="bg1"/>
                </a:solidFill>
                <a:latin typeface="Georgia"/>
                <a:cs typeface="Georgia"/>
              </a:rPr>
              <a:t>Language Issues</a:t>
            </a:r>
          </a:p>
        </p:txBody>
      </p:sp>
    </p:spTree>
    <p:extLst>
      <p:ext uri="{BB962C8B-B14F-4D97-AF65-F5344CB8AC3E}">
        <p14:creationId xmlns:p14="http://schemas.microsoft.com/office/powerpoint/2010/main" val="11392925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Aim</a:t>
            </a:r>
          </a:p>
        </p:txBody>
      </p:sp>
      <p:sp>
        <p:nvSpPr>
          <p:cNvPr id="3" name="Content Placeholder 2"/>
          <p:cNvSpPr>
            <a:spLocks noGrp="1"/>
          </p:cNvSpPr>
          <p:nvPr>
            <p:ph idx="1"/>
          </p:nvPr>
        </p:nvSpPr>
        <p:spPr>
          <a:noFill/>
        </p:spPr>
        <p:txBody>
          <a:bodyPr anchor="ctr"/>
          <a:lstStyle/>
          <a:p>
            <a:pPr marL="0" indent="0" algn="ctr">
              <a:buNone/>
            </a:pPr>
            <a:r>
              <a:rPr lang="en-GB" sz="4400" dirty="0">
                <a:latin typeface="Georgia" panose="02040502050405020303" pitchFamily="18" charset="0"/>
              </a:rPr>
              <a:t>To understand how to use a second language or translation </a:t>
            </a:r>
          </a:p>
          <a:p>
            <a:pPr marL="0" indent="0">
              <a:buNone/>
            </a:pPr>
            <a:endParaRPr lang="en-US" dirty="0">
              <a:latin typeface="Georgia"/>
              <a:cs typeface="Georgia"/>
            </a:endParaRPr>
          </a:p>
        </p:txBody>
      </p:sp>
    </p:spTree>
    <p:extLst>
      <p:ext uri="{BB962C8B-B14F-4D97-AF65-F5344CB8AC3E}">
        <p14:creationId xmlns:p14="http://schemas.microsoft.com/office/powerpoint/2010/main" val="9433946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Second Language</a:t>
            </a:r>
          </a:p>
        </p:txBody>
      </p:sp>
      <p:sp>
        <p:nvSpPr>
          <p:cNvPr id="3" name="Content Placeholder 2"/>
          <p:cNvSpPr>
            <a:spLocks noGrp="1"/>
          </p:cNvSpPr>
          <p:nvPr>
            <p:ph idx="1"/>
          </p:nvPr>
        </p:nvSpPr>
        <p:spPr>
          <a:noFill/>
        </p:spPr>
        <p:txBody>
          <a:bodyPr/>
          <a:lstStyle/>
          <a:p>
            <a:pPr>
              <a:buFont typeface="Times" charset="0"/>
              <a:buChar char="•"/>
              <a:defRPr/>
            </a:pPr>
            <a:r>
              <a:rPr lang="en-GB" sz="3600" dirty="0">
                <a:latin typeface="Georgia" panose="02040502050405020303" pitchFamily="18" charset="0"/>
              </a:rPr>
              <a:t>Keep it simple</a:t>
            </a:r>
          </a:p>
          <a:p>
            <a:pPr>
              <a:buFont typeface="Times" charset="0"/>
              <a:buChar char="•"/>
              <a:defRPr/>
            </a:pPr>
            <a:r>
              <a:rPr lang="en-GB" sz="3600" dirty="0">
                <a:latin typeface="Georgia" panose="02040502050405020303" pitchFamily="18" charset="0"/>
              </a:rPr>
              <a:t>Slow down</a:t>
            </a:r>
          </a:p>
          <a:p>
            <a:pPr>
              <a:buFont typeface="Times" charset="0"/>
              <a:buChar char="•"/>
              <a:defRPr/>
            </a:pPr>
            <a:r>
              <a:rPr lang="en-GB" sz="3600" dirty="0">
                <a:latin typeface="Georgia" panose="02040502050405020303" pitchFamily="18" charset="0"/>
              </a:rPr>
              <a:t>Stick to words on slides or OHP </a:t>
            </a:r>
          </a:p>
          <a:p>
            <a:pPr>
              <a:buFont typeface="Times" charset="0"/>
              <a:buChar char="•"/>
              <a:defRPr/>
            </a:pPr>
            <a:r>
              <a:rPr lang="en-GB" sz="3600" dirty="0">
                <a:latin typeface="Georgia" panose="02040502050405020303" pitchFamily="18" charset="0"/>
              </a:rPr>
              <a:t>Write down important concepts</a:t>
            </a:r>
          </a:p>
          <a:p>
            <a:pPr>
              <a:buFont typeface="Times" charset="0"/>
              <a:buChar char="•"/>
              <a:defRPr/>
            </a:pPr>
            <a:r>
              <a:rPr lang="en-GB" sz="3600" dirty="0">
                <a:latin typeface="Georgia" panose="02040502050405020303" pitchFamily="18" charset="0"/>
              </a:rPr>
              <a:t>Avoid jokes</a:t>
            </a:r>
          </a:p>
          <a:p>
            <a:endParaRPr lang="en-US" dirty="0">
              <a:latin typeface="Georgia"/>
              <a:cs typeface="Georgia"/>
            </a:endParaRPr>
          </a:p>
        </p:txBody>
      </p:sp>
    </p:spTree>
    <p:extLst>
      <p:ext uri="{BB962C8B-B14F-4D97-AF65-F5344CB8AC3E}">
        <p14:creationId xmlns:p14="http://schemas.microsoft.com/office/powerpoint/2010/main" val="289330322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Translation</a:t>
            </a:r>
          </a:p>
        </p:txBody>
      </p:sp>
      <p:sp>
        <p:nvSpPr>
          <p:cNvPr id="3" name="Content Placeholder 2"/>
          <p:cNvSpPr>
            <a:spLocks noGrp="1"/>
          </p:cNvSpPr>
          <p:nvPr>
            <p:ph idx="1"/>
          </p:nvPr>
        </p:nvSpPr>
        <p:spPr>
          <a:noFill/>
        </p:spPr>
        <p:txBody>
          <a:bodyPr/>
          <a:lstStyle/>
          <a:p>
            <a:pPr>
              <a:buFont typeface="Times" charset="0"/>
              <a:buChar char="•"/>
              <a:defRPr/>
            </a:pPr>
            <a:r>
              <a:rPr lang="en-GB" sz="3600" dirty="0">
                <a:latin typeface="Georgia" panose="02040502050405020303" pitchFamily="18" charset="0"/>
              </a:rPr>
              <a:t>Talk will take twice as long</a:t>
            </a:r>
          </a:p>
          <a:p>
            <a:pPr>
              <a:buFont typeface="Times" charset="0"/>
              <a:buChar char="•"/>
              <a:defRPr/>
            </a:pPr>
            <a:r>
              <a:rPr lang="en-GB" sz="3600" dirty="0">
                <a:latin typeface="Georgia" panose="02040502050405020303" pitchFamily="18" charset="0"/>
              </a:rPr>
              <a:t>Simple short sentences</a:t>
            </a:r>
          </a:p>
          <a:p>
            <a:pPr>
              <a:buFont typeface="Times" charset="0"/>
              <a:buChar char="•"/>
              <a:defRPr/>
            </a:pPr>
            <a:r>
              <a:rPr lang="en-GB" sz="3600" dirty="0">
                <a:latin typeface="Georgia" panose="02040502050405020303" pitchFamily="18" charset="0"/>
              </a:rPr>
              <a:t>Slow down - halve your input</a:t>
            </a:r>
          </a:p>
          <a:p>
            <a:pPr>
              <a:buFont typeface="Times" charset="0"/>
              <a:buChar char="•"/>
              <a:defRPr/>
            </a:pPr>
            <a:r>
              <a:rPr lang="en-GB" sz="3600" dirty="0">
                <a:latin typeface="Georgia" panose="02040502050405020303" pitchFamily="18" charset="0"/>
              </a:rPr>
              <a:t>Prepare your script &amp; stick to it</a:t>
            </a:r>
          </a:p>
          <a:p>
            <a:pPr>
              <a:buFont typeface="Times" charset="0"/>
              <a:buChar char="•"/>
              <a:defRPr/>
            </a:pPr>
            <a:r>
              <a:rPr lang="en-GB" sz="3600" dirty="0">
                <a:latin typeface="Georgia" panose="02040502050405020303" pitchFamily="18" charset="0"/>
              </a:rPr>
              <a:t>No jokes</a:t>
            </a:r>
          </a:p>
          <a:p>
            <a:endParaRPr lang="en-US" dirty="0">
              <a:latin typeface="Georgia"/>
              <a:cs typeface="Georgia"/>
            </a:endParaRPr>
          </a:p>
        </p:txBody>
      </p:sp>
    </p:spTree>
    <p:extLst>
      <p:ext uri="{BB962C8B-B14F-4D97-AF65-F5344CB8AC3E}">
        <p14:creationId xmlns:p14="http://schemas.microsoft.com/office/powerpoint/2010/main" val="21990637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Discussion Groups</a:t>
            </a:r>
          </a:p>
        </p:txBody>
      </p:sp>
      <p:sp>
        <p:nvSpPr>
          <p:cNvPr id="3" name="Content Placeholder 2"/>
          <p:cNvSpPr>
            <a:spLocks noGrp="1"/>
          </p:cNvSpPr>
          <p:nvPr>
            <p:ph idx="1"/>
          </p:nvPr>
        </p:nvSpPr>
        <p:spPr>
          <a:noFill/>
        </p:spPr>
        <p:txBody>
          <a:bodyPr/>
          <a:lstStyle/>
          <a:p>
            <a:r>
              <a:rPr lang="en-GB" altLang="en-US" sz="3600" dirty="0">
                <a:latin typeface="Georgia" panose="02040502050405020303" pitchFamily="18" charset="0"/>
                <a:ea typeface="ＭＳ Ｐゴシック" panose="020B0600070205080204" pitchFamily="34" charset="-128"/>
              </a:rPr>
              <a:t>Repeat questions word for word</a:t>
            </a:r>
          </a:p>
          <a:p>
            <a:r>
              <a:rPr lang="en-GB" altLang="en-US" sz="3600" dirty="0">
                <a:latin typeface="Georgia" panose="02040502050405020303" pitchFamily="18" charset="0"/>
                <a:ea typeface="ＭＳ Ｐゴシック" panose="020B0600070205080204" pitchFamily="34" charset="-128"/>
              </a:rPr>
              <a:t>Simplify questions if necessary</a:t>
            </a:r>
          </a:p>
          <a:p>
            <a:r>
              <a:rPr lang="en-GB" altLang="en-US" sz="3600" dirty="0">
                <a:latin typeface="Georgia" panose="02040502050405020303" pitchFamily="18" charset="0"/>
                <a:ea typeface="ＭＳ Ｐゴシック" panose="020B0600070205080204" pitchFamily="34" charset="-128"/>
              </a:rPr>
              <a:t>If silence – are the questions too complicated?</a:t>
            </a:r>
          </a:p>
          <a:p>
            <a:endParaRPr lang="en-US" dirty="0">
              <a:latin typeface="Georgia"/>
              <a:cs typeface="Georgia"/>
            </a:endParaRPr>
          </a:p>
        </p:txBody>
      </p:sp>
    </p:spTree>
    <p:extLst>
      <p:ext uri="{BB962C8B-B14F-4D97-AF65-F5344CB8AC3E}">
        <p14:creationId xmlns:p14="http://schemas.microsoft.com/office/powerpoint/2010/main" val="3500988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Application</a:t>
            </a:r>
          </a:p>
        </p:txBody>
      </p:sp>
      <p:sp>
        <p:nvSpPr>
          <p:cNvPr id="3" name="Content Placeholder 2"/>
          <p:cNvSpPr>
            <a:spLocks noGrp="1"/>
          </p:cNvSpPr>
          <p:nvPr>
            <p:ph idx="1"/>
          </p:nvPr>
        </p:nvSpPr>
        <p:spPr>
          <a:noFill/>
        </p:spPr>
        <p:txBody>
          <a:bodyPr/>
          <a:lstStyle/>
          <a:p>
            <a:pPr>
              <a:lnSpc>
                <a:spcPct val="200000"/>
              </a:lnSpc>
            </a:pPr>
            <a:r>
              <a:rPr lang="en-US" sz="3600" dirty="0">
                <a:latin typeface="Georgia"/>
                <a:cs typeface="Georgia"/>
              </a:rPr>
              <a:t>Try different styles</a:t>
            </a:r>
          </a:p>
          <a:p>
            <a:pPr>
              <a:lnSpc>
                <a:spcPct val="200000"/>
              </a:lnSpc>
            </a:pPr>
            <a:r>
              <a:rPr lang="en-US" sz="3600" dirty="0">
                <a:latin typeface="Georgia"/>
                <a:cs typeface="Georgia"/>
              </a:rPr>
              <a:t>Be understanding </a:t>
            </a:r>
          </a:p>
          <a:p>
            <a:pPr>
              <a:lnSpc>
                <a:spcPct val="200000"/>
              </a:lnSpc>
            </a:pPr>
            <a:r>
              <a:rPr lang="en-US" sz="3600" dirty="0">
                <a:latin typeface="Georgia"/>
                <a:cs typeface="Georgia"/>
              </a:rPr>
              <a:t>Learn from each-other</a:t>
            </a:r>
          </a:p>
          <a:p>
            <a:endParaRPr lang="en-US" dirty="0">
              <a:latin typeface="Georgia"/>
              <a:cs typeface="Georgia"/>
            </a:endParaRPr>
          </a:p>
        </p:txBody>
      </p:sp>
    </p:spTree>
    <p:extLst>
      <p:ext uri="{BB962C8B-B14F-4D97-AF65-F5344CB8AC3E}">
        <p14:creationId xmlns:p14="http://schemas.microsoft.com/office/powerpoint/2010/main" val="271172733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Board or Flipchart</a:t>
            </a:r>
          </a:p>
        </p:txBody>
      </p:sp>
      <p:sp>
        <p:nvSpPr>
          <p:cNvPr id="3" name="Content Placeholder 2"/>
          <p:cNvSpPr>
            <a:spLocks noGrp="1"/>
          </p:cNvSpPr>
          <p:nvPr>
            <p:ph idx="1"/>
          </p:nvPr>
        </p:nvSpPr>
        <p:spPr>
          <a:noFill/>
        </p:spPr>
        <p:txBody>
          <a:bodyPr/>
          <a:lstStyle/>
          <a:p>
            <a:pPr>
              <a:buFont typeface="Times" charset="0"/>
              <a:buChar char="•"/>
              <a:defRPr/>
            </a:pPr>
            <a:r>
              <a:rPr lang="en-GB" sz="3600" dirty="0">
                <a:latin typeface="Georgia" panose="02040502050405020303" pitchFamily="18" charset="0"/>
              </a:rPr>
              <a:t>Let a local person write </a:t>
            </a:r>
          </a:p>
          <a:p>
            <a:pPr>
              <a:lnSpc>
                <a:spcPct val="130000"/>
              </a:lnSpc>
              <a:buFont typeface="Times" charset="0"/>
              <a:buChar char="•"/>
              <a:defRPr/>
            </a:pPr>
            <a:r>
              <a:rPr lang="en-GB" sz="3600" dirty="0">
                <a:latin typeface="Georgia" panose="02040502050405020303" pitchFamily="18" charset="0"/>
              </a:rPr>
              <a:t>Give key points to translator</a:t>
            </a:r>
          </a:p>
          <a:p>
            <a:endParaRPr lang="en-US" dirty="0">
              <a:latin typeface="Georgia"/>
              <a:cs typeface="Georgia"/>
            </a:endParaRPr>
          </a:p>
        </p:txBody>
      </p:sp>
    </p:spTree>
    <p:extLst>
      <p:ext uri="{BB962C8B-B14F-4D97-AF65-F5344CB8AC3E}">
        <p14:creationId xmlns:p14="http://schemas.microsoft.com/office/powerpoint/2010/main" val="16714115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Summary</a:t>
            </a:r>
          </a:p>
        </p:txBody>
      </p:sp>
      <p:sp>
        <p:nvSpPr>
          <p:cNvPr id="3" name="Content Placeholder 2"/>
          <p:cNvSpPr>
            <a:spLocks noGrp="1"/>
          </p:cNvSpPr>
          <p:nvPr>
            <p:ph idx="1"/>
          </p:nvPr>
        </p:nvSpPr>
        <p:spPr>
          <a:noFill/>
        </p:spPr>
        <p:txBody>
          <a:bodyPr/>
          <a:lstStyle/>
          <a:p>
            <a:pPr>
              <a:lnSpc>
                <a:spcPct val="130000"/>
              </a:lnSpc>
              <a:buFont typeface="Times" charset="0"/>
              <a:buChar char="•"/>
              <a:defRPr/>
            </a:pPr>
            <a:r>
              <a:rPr lang="en-GB" sz="3600" dirty="0">
                <a:latin typeface="Georgia" panose="02040502050405020303" pitchFamily="18" charset="0"/>
              </a:rPr>
              <a:t>Keep it simple</a:t>
            </a:r>
          </a:p>
          <a:p>
            <a:pPr>
              <a:buFont typeface="Times" charset="0"/>
              <a:buChar char="•"/>
              <a:defRPr/>
            </a:pPr>
            <a:r>
              <a:rPr lang="en-GB" sz="3600" dirty="0">
                <a:latin typeface="Georgia" panose="02040502050405020303" pitchFamily="18" charset="0"/>
              </a:rPr>
              <a:t>Keep it slow</a:t>
            </a:r>
          </a:p>
          <a:p>
            <a:pPr>
              <a:buFont typeface="Times" charset="0"/>
              <a:buChar char="•"/>
              <a:defRPr/>
            </a:pPr>
            <a:r>
              <a:rPr lang="en-GB" sz="3600" dirty="0">
                <a:latin typeface="Georgia" panose="02040502050405020303" pitchFamily="18" charset="0"/>
              </a:rPr>
              <a:t>Keep it short</a:t>
            </a:r>
          </a:p>
          <a:p>
            <a:pPr>
              <a:buFont typeface="Times" charset="0"/>
              <a:buChar char="•"/>
              <a:defRPr/>
            </a:pPr>
            <a:r>
              <a:rPr lang="en-GB" sz="3600" dirty="0">
                <a:latin typeface="Georgia" panose="02040502050405020303" pitchFamily="18" charset="0"/>
              </a:rPr>
              <a:t>Write it down</a:t>
            </a:r>
          </a:p>
          <a:p>
            <a:endParaRPr lang="en-US" dirty="0">
              <a:latin typeface="Georgia"/>
              <a:cs typeface="Georgia"/>
            </a:endParaRPr>
          </a:p>
        </p:txBody>
      </p:sp>
    </p:spTree>
    <p:extLst>
      <p:ext uri="{BB962C8B-B14F-4D97-AF65-F5344CB8AC3E}">
        <p14:creationId xmlns:p14="http://schemas.microsoft.com/office/powerpoint/2010/main" val="125574306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noFill/>
        </p:spPr>
        <p:txBody>
          <a:bodyPr>
            <a:normAutofit/>
          </a:bodyPr>
          <a:lstStyle/>
          <a:p>
            <a:r>
              <a:rPr lang="en-US" sz="6600" dirty="0">
                <a:solidFill>
                  <a:srgbClr val="FFFFFF"/>
                </a:solidFill>
                <a:latin typeface="Georgia"/>
                <a:cs typeface="Georgia"/>
              </a:rPr>
              <a:t>Initial Trauma Assessment </a:t>
            </a:r>
          </a:p>
        </p:txBody>
      </p:sp>
      <p:sp>
        <p:nvSpPr>
          <p:cNvPr id="8" name="Subtitle 7"/>
          <p:cNvSpPr>
            <a:spLocks noGrp="1"/>
          </p:cNvSpPr>
          <p:nvPr>
            <p:ph type="subTitle" idx="1"/>
          </p:nvPr>
        </p:nvSpPr>
        <p:spPr/>
        <p:txBody>
          <a:bodyPr>
            <a:noAutofit/>
          </a:bodyPr>
          <a:lstStyle/>
          <a:p>
            <a:pPr lvl="0">
              <a:lnSpc>
                <a:spcPct val="115000"/>
              </a:lnSpc>
              <a:spcBef>
                <a:spcPts val="0"/>
              </a:spcBef>
              <a:buClr>
                <a:srgbClr val="000000"/>
              </a:buClr>
              <a:buSzPct val="45833"/>
            </a:pPr>
            <a:r>
              <a:rPr lang="en-US" sz="2000" dirty="0">
                <a:solidFill>
                  <a:schemeClr val="bg1"/>
                </a:solidFill>
                <a:latin typeface="Georgia"/>
                <a:ea typeface="Times New Roman"/>
                <a:cs typeface="Georgia"/>
                <a:sym typeface="Times New Roman"/>
              </a:rPr>
              <a:t>Kampala Advanced Trauma Care Course</a:t>
            </a:r>
          </a:p>
          <a:p>
            <a:pPr lvl="0">
              <a:lnSpc>
                <a:spcPct val="115000"/>
              </a:lnSpc>
              <a:spcBef>
                <a:spcPts val="0"/>
              </a:spcBef>
              <a:buClr>
                <a:srgbClr val="000000"/>
              </a:buClr>
              <a:buSzPct val="91666"/>
            </a:pPr>
            <a:r>
              <a:rPr lang="en-US" sz="1100" dirty="0">
                <a:solidFill>
                  <a:schemeClr val="bg1"/>
                </a:solidFill>
                <a:latin typeface="Georgia"/>
                <a:ea typeface="Times New Roman"/>
                <a:cs typeface="Georgia"/>
                <a:sym typeface="Times New Roman"/>
              </a:rPr>
              <a:t> Last Edited August 2016 by Maija Cheung MD &amp; Michael DeWane MD</a:t>
            </a:r>
          </a:p>
        </p:txBody>
      </p:sp>
      <p:sp>
        <p:nvSpPr>
          <p:cNvPr id="9" name="Title 1"/>
          <p:cNvSpPr txBox="1">
            <a:spLocks/>
          </p:cNvSpPr>
          <p:nvPr/>
        </p:nvSpPr>
        <p:spPr>
          <a:xfrm>
            <a:off x="0" y="634933"/>
            <a:ext cx="12192000" cy="5656678"/>
          </a:xfrm>
          <a:prstGeom prst="rect">
            <a:avLst/>
          </a:prstGeom>
          <a:blipFill>
            <a:blip r:embed="rId3"/>
            <a:stretch>
              <a:fillRect/>
            </a:stretch>
          </a:blip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srgbClr val="FFFFFF"/>
              </a:solidFill>
              <a:latin typeface="Georgia"/>
              <a:cs typeface="Georgia"/>
            </a:endParaRPr>
          </a:p>
        </p:txBody>
      </p:sp>
      <p:sp>
        <p:nvSpPr>
          <p:cNvPr id="2" name="TextBox 1"/>
          <p:cNvSpPr txBox="1"/>
          <p:nvPr/>
        </p:nvSpPr>
        <p:spPr>
          <a:xfrm>
            <a:off x="2888580" y="2401443"/>
            <a:ext cx="6869952" cy="1107996"/>
          </a:xfrm>
          <a:prstGeom prst="rect">
            <a:avLst/>
          </a:prstGeom>
          <a:noFill/>
        </p:spPr>
        <p:txBody>
          <a:bodyPr wrap="square" rtlCol="0">
            <a:spAutoFit/>
          </a:bodyPr>
          <a:lstStyle/>
          <a:p>
            <a:pPr algn="ctr"/>
            <a:r>
              <a:rPr lang="en-US" sz="6600" dirty="0">
                <a:solidFill>
                  <a:schemeClr val="bg1"/>
                </a:solidFill>
                <a:latin typeface="Georgia"/>
                <a:cs typeface="Georgia"/>
              </a:rPr>
              <a:t>Session Summary</a:t>
            </a:r>
          </a:p>
        </p:txBody>
      </p:sp>
    </p:spTree>
    <p:extLst>
      <p:ext uri="{BB962C8B-B14F-4D97-AF65-F5344CB8AC3E}">
        <p14:creationId xmlns:p14="http://schemas.microsoft.com/office/powerpoint/2010/main" val="76808817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Summary</a:t>
            </a:r>
          </a:p>
        </p:txBody>
      </p:sp>
      <p:sp>
        <p:nvSpPr>
          <p:cNvPr id="3" name="Content Placeholder 2"/>
          <p:cNvSpPr>
            <a:spLocks noGrp="1"/>
          </p:cNvSpPr>
          <p:nvPr>
            <p:ph idx="1"/>
          </p:nvPr>
        </p:nvSpPr>
        <p:spPr>
          <a:noFill/>
        </p:spPr>
        <p:txBody>
          <a:bodyPr/>
          <a:lstStyle/>
          <a:p>
            <a:pPr>
              <a:buFont typeface="Times" charset="0"/>
              <a:buChar char="•"/>
              <a:defRPr/>
            </a:pPr>
            <a:r>
              <a:rPr lang="en-GB" sz="3600" dirty="0">
                <a:latin typeface="Georgia" panose="02040502050405020303" pitchFamily="18" charset="0"/>
                <a:cs typeface="Times New Roman" charset="0"/>
              </a:rPr>
              <a:t>What have you noticed about the course?</a:t>
            </a:r>
          </a:p>
          <a:p>
            <a:pPr>
              <a:buFont typeface="Times" charset="0"/>
              <a:buChar char="•"/>
              <a:defRPr/>
            </a:pPr>
            <a:r>
              <a:rPr lang="en-GB" sz="3600" dirty="0">
                <a:latin typeface="Georgia" panose="02040502050405020303" pitchFamily="18" charset="0"/>
                <a:cs typeface="Times New Roman" charset="0"/>
              </a:rPr>
              <a:t>Structure </a:t>
            </a:r>
          </a:p>
          <a:p>
            <a:pPr lvl="1">
              <a:buFont typeface="Times" charset="0"/>
              <a:buChar char="•"/>
              <a:defRPr/>
            </a:pPr>
            <a:r>
              <a:rPr lang="en-GB" sz="3200" dirty="0">
                <a:latin typeface="Georgia" panose="02040502050405020303" pitchFamily="18" charset="0"/>
                <a:cs typeface="Times New Roman" charset="0"/>
              </a:rPr>
              <a:t>Motivational MCQ</a:t>
            </a:r>
          </a:p>
          <a:p>
            <a:pPr lvl="1">
              <a:buFont typeface="Times" charset="0"/>
              <a:buChar char="•"/>
              <a:defRPr/>
            </a:pPr>
            <a:r>
              <a:rPr lang="en-GB" sz="3200" dirty="0">
                <a:latin typeface="Georgia" panose="02040502050405020303" pitchFamily="18" charset="0"/>
                <a:cs typeface="Times New Roman" charset="0"/>
              </a:rPr>
              <a:t> Planning, Delivery, Feedback</a:t>
            </a:r>
          </a:p>
          <a:p>
            <a:pPr lvl="1">
              <a:buFont typeface="Times" charset="0"/>
              <a:buChar char="•"/>
              <a:defRPr/>
            </a:pPr>
            <a:r>
              <a:rPr lang="en-GB" sz="3200" dirty="0">
                <a:latin typeface="Georgia" panose="02040502050405020303" pitchFamily="18" charset="0"/>
                <a:cs typeface="Times New Roman" charset="0"/>
              </a:rPr>
              <a:t>Knowledge, skills and attitudes </a:t>
            </a:r>
          </a:p>
          <a:p>
            <a:pPr>
              <a:buFont typeface="Times" charset="0"/>
              <a:buChar char="•"/>
              <a:defRPr/>
            </a:pPr>
            <a:r>
              <a:rPr lang="en-GB" sz="3600" dirty="0">
                <a:latin typeface="Georgia" panose="02040502050405020303" pitchFamily="18" charset="0"/>
                <a:cs typeface="Times New Roman" charset="0"/>
              </a:rPr>
              <a:t>How we taught it</a:t>
            </a:r>
          </a:p>
          <a:p>
            <a:pPr lvl="1">
              <a:buFont typeface="Times" charset="0"/>
              <a:buChar char="•"/>
              <a:defRPr/>
            </a:pPr>
            <a:r>
              <a:rPr lang="en-GB" sz="3200" dirty="0">
                <a:latin typeface="Georgia" panose="02040502050405020303" pitchFamily="18" charset="0"/>
                <a:cs typeface="Times New Roman" charset="0"/>
              </a:rPr>
              <a:t>Be a role model and be adaptable</a:t>
            </a:r>
          </a:p>
          <a:p>
            <a:pPr lvl="1">
              <a:buFont typeface="Times" charset="0"/>
              <a:buChar char="•"/>
              <a:defRPr/>
            </a:pPr>
            <a:r>
              <a:rPr lang="en-GB" sz="3200" dirty="0">
                <a:latin typeface="Georgia" panose="02040502050405020303" pitchFamily="18" charset="0"/>
                <a:cs typeface="Times New Roman" charset="0"/>
              </a:rPr>
              <a:t>Positive feedback</a:t>
            </a:r>
            <a:endParaRPr lang="en-GB" dirty="0">
              <a:latin typeface="Georgia" panose="02040502050405020303" pitchFamily="18" charset="0"/>
              <a:cs typeface="Times New Roman" charset="0"/>
            </a:endParaRPr>
          </a:p>
          <a:p>
            <a:endParaRPr lang="en-US" dirty="0">
              <a:latin typeface="Georgia"/>
              <a:cs typeface="Georgia"/>
            </a:endParaRPr>
          </a:p>
        </p:txBody>
      </p:sp>
    </p:spTree>
    <p:extLst>
      <p:ext uri="{BB962C8B-B14F-4D97-AF65-F5344CB8AC3E}">
        <p14:creationId xmlns:p14="http://schemas.microsoft.com/office/powerpoint/2010/main" val="285059817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3"/>
            <a:stretch>
              <a:fillRect/>
            </a:stretch>
          </a:blipFill>
        </p:spPr>
        <p:txBody>
          <a:bodyPr/>
          <a:lstStyle/>
          <a:p>
            <a:pPr algn="ctr"/>
            <a:r>
              <a:rPr lang="en-US" dirty="0">
                <a:solidFill>
                  <a:schemeClr val="bg1"/>
                </a:solidFill>
                <a:latin typeface="Georgia" panose="02040502050405020303" pitchFamily="18" charset="0"/>
              </a:rPr>
              <a:t>Summary</a:t>
            </a:r>
          </a:p>
        </p:txBody>
      </p:sp>
      <p:sp>
        <p:nvSpPr>
          <p:cNvPr id="3" name="Content Placeholder 2"/>
          <p:cNvSpPr>
            <a:spLocks noGrp="1"/>
          </p:cNvSpPr>
          <p:nvPr>
            <p:ph idx="1"/>
          </p:nvPr>
        </p:nvSpPr>
        <p:spPr>
          <a:noFill/>
        </p:spPr>
        <p:txBody>
          <a:bodyPr>
            <a:normAutofit/>
          </a:bodyPr>
          <a:lstStyle/>
          <a:p>
            <a:pPr>
              <a:buFont typeface="Times" charset="0"/>
              <a:buChar char="•"/>
              <a:defRPr/>
            </a:pPr>
            <a:r>
              <a:rPr lang="en-GB" sz="3600" dirty="0">
                <a:latin typeface="Georgia" panose="02040502050405020303" pitchFamily="18" charset="0"/>
              </a:rPr>
              <a:t>PTC/KATC concept</a:t>
            </a:r>
          </a:p>
          <a:p>
            <a:pPr>
              <a:buFont typeface="Times" charset="0"/>
              <a:buChar char="•"/>
              <a:defRPr/>
            </a:pPr>
            <a:r>
              <a:rPr lang="en-GB" sz="3600" dirty="0">
                <a:latin typeface="Georgia" panose="02040502050405020303" pitchFamily="18" charset="0"/>
              </a:rPr>
              <a:t>How adults learn</a:t>
            </a:r>
          </a:p>
          <a:p>
            <a:pPr>
              <a:buFont typeface="Times" charset="0"/>
              <a:buChar char="•"/>
              <a:defRPr/>
            </a:pPr>
            <a:r>
              <a:rPr lang="en-GB" sz="3600" dirty="0">
                <a:latin typeface="Georgia" panose="02040502050405020303" pitchFamily="18" charset="0"/>
              </a:rPr>
              <a:t>Asking questions </a:t>
            </a:r>
          </a:p>
          <a:p>
            <a:pPr>
              <a:buFont typeface="Times" charset="0"/>
              <a:buChar char="•"/>
              <a:defRPr/>
            </a:pPr>
            <a:r>
              <a:rPr lang="en-GB" sz="3600" dirty="0">
                <a:latin typeface="Georgia" panose="02040502050405020303" pitchFamily="18" charset="0"/>
              </a:rPr>
              <a:t>Feedback</a:t>
            </a:r>
          </a:p>
          <a:p>
            <a:pPr>
              <a:buFont typeface="Times" charset="0"/>
              <a:buChar char="•"/>
              <a:defRPr/>
            </a:pPr>
            <a:r>
              <a:rPr lang="en-GB" sz="3600" dirty="0">
                <a:latin typeface="Georgia" panose="02040502050405020303" pitchFamily="18" charset="0"/>
              </a:rPr>
              <a:t>Presentation styles</a:t>
            </a:r>
          </a:p>
          <a:p>
            <a:pPr>
              <a:buFont typeface="Times" charset="0"/>
              <a:buChar char="•"/>
              <a:defRPr/>
            </a:pPr>
            <a:r>
              <a:rPr lang="en-GB" sz="3600" dirty="0">
                <a:latin typeface="Georgia" panose="02040502050405020303" pitchFamily="18" charset="0"/>
              </a:rPr>
              <a:t>Language issues</a:t>
            </a:r>
          </a:p>
        </p:txBody>
      </p:sp>
    </p:spTree>
    <p:extLst>
      <p:ext uri="{BB962C8B-B14F-4D97-AF65-F5344CB8AC3E}">
        <p14:creationId xmlns:p14="http://schemas.microsoft.com/office/powerpoint/2010/main" val="15977158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Practical Sessions</a:t>
            </a:r>
          </a:p>
        </p:txBody>
      </p:sp>
      <p:sp>
        <p:nvSpPr>
          <p:cNvPr id="3" name="Content Placeholder 2"/>
          <p:cNvSpPr>
            <a:spLocks noGrp="1"/>
          </p:cNvSpPr>
          <p:nvPr>
            <p:ph idx="1"/>
          </p:nvPr>
        </p:nvSpPr>
        <p:spPr>
          <a:noFill/>
        </p:spPr>
        <p:txBody>
          <a:bodyPr/>
          <a:lstStyle/>
          <a:p>
            <a:pPr>
              <a:buFont typeface="Times" charset="0"/>
              <a:buChar char="•"/>
              <a:defRPr/>
            </a:pPr>
            <a:r>
              <a:rPr lang="en-GB" sz="3600" dirty="0">
                <a:latin typeface="Georgia" panose="02040502050405020303" pitchFamily="18" charset="0"/>
              </a:rPr>
              <a:t>Putting it into practice</a:t>
            </a:r>
          </a:p>
          <a:p>
            <a:pPr lvl="1">
              <a:lnSpc>
                <a:spcPct val="120000"/>
              </a:lnSpc>
              <a:buFont typeface="Times" charset="0"/>
              <a:buChar char="•"/>
              <a:defRPr/>
            </a:pPr>
            <a:r>
              <a:rPr lang="en-GB" sz="3600" dirty="0">
                <a:latin typeface="Georgia" panose="02040502050405020303" pitchFamily="18" charset="0"/>
              </a:rPr>
              <a:t>Giving a lecture</a:t>
            </a:r>
          </a:p>
          <a:p>
            <a:pPr lvl="1">
              <a:buFont typeface="Times" charset="0"/>
              <a:buChar char="•"/>
              <a:defRPr/>
            </a:pPr>
            <a:r>
              <a:rPr lang="en-GB" sz="3600" dirty="0">
                <a:latin typeface="Georgia" panose="02040502050405020303" pitchFamily="18" charset="0"/>
              </a:rPr>
              <a:t>Leading a small group discussion</a:t>
            </a:r>
          </a:p>
          <a:p>
            <a:pPr lvl="1">
              <a:buFont typeface="Times" charset="0"/>
              <a:buChar char="•"/>
              <a:defRPr/>
            </a:pPr>
            <a:r>
              <a:rPr lang="en-GB" sz="3600" dirty="0">
                <a:latin typeface="Georgia" panose="02040502050405020303" pitchFamily="18" charset="0"/>
              </a:rPr>
              <a:t>Teaching a skill</a:t>
            </a:r>
          </a:p>
          <a:p>
            <a:pPr lvl="1">
              <a:buFont typeface="Times" charset="0"/>
              <a:buChar char="•"/>
              <a:defRPr/>
            </a:pPr>
            <a:r>
              <a:rPr lang="en-GB" sz="3600" dirty="0">
                <a:latin typeface="Georgia" panose="02040502050405020303" pitchFamily="18" charset="0"/>
              </a:rPr>
              <a:t>Running a scenario</a:t>
            </a:r>
          </a:p>
          <a:p>
            <a:endParaRPr lang="en-US" dirty="0">
              <a:latin typeface="Georgia"/>
              <a:cs typeface="Georgia"/>
            </a:endParaRPr>
          </a:p>
        </p:txBody>
      </p:sp>
    </p:spTree>
    <p:extLst>
      <p:ext uri="{BB962C8B-B14F-4D97-AF65-F5344CB8AC3E}">
        <p14:creationId xmlns:p14="http://schemas.microsoft.com/office/powerpoint/2010/main" val="162396605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609725"/>
          </a:xfrm>
          <a:blipFill>
            <a:blip r:embed="rId2"/>
            <a:stretch>
              <a:fillRect/>
            </a:stretch>
          </a:blipFill>
        </p:spPr>
        <p:txBody>
          <a:bodyPr/>
          <a:lstStyle/>
          <a:p>
            <a:pPr algn="ctr"/>
            <a:r>
              <a:rPr lang="en-US" dirty="0">
                <a:solidFill>
                  <a:schemeClr val="bg1"/>
                </a:solidFill>
                <a:latin typeface="Georgia" panose="02040502050405020303" pitchFamily="18" charset="0"/>
              </a:rPr>
              <a:t>Practical Sessions</a:t>
            </a:r>
          </a:p>
        </p:txBody>
      </p:sp>
      <p:sp>
        <p:nvSpPr>
          <p:cNvPr id="3" name="Content Placeholder 2"/>
          <p:cNvSpPr>
            <a:spLocks noGrp="1"/>
          </p:cNvSpPr>
          <p:nvPr>
            <p:ph idx="1"/>
          </p:nvPr>
        </p:nvSpPr>
        <p:spPr>
          <a:noFill/>
        </p:spPr>
        <p:txBody>
          <a:bodyPr/>
          <a:lstStyle/>
          <a:p>
            <a:r>
              <a:rPr lang="en-GB" altLang="en-US" sz="3600" dirty="0">
                <a:latin typeface="Georgia" panose="02040502050405020303" pitchFamily="18" charset="0"/>
                <a:ea typeface="ＭＳ Ｐゴシック" panose="020B0600070205080204" pitchFamily="34" charset="-128"/>
              </a:rPr>
              <a:t>Teaching you to teach not ‘do’</a:t>
            </a:r>
          </a:p>
          <a:p>
            <a:r>
              <a:rPr lang="en-GB" altLang="en-US" sz="3600" dirty="0">
                <a:latin typeface="Georgia" panose="02040502050405020303" pitchFamily="18" charset="0"/>
                <a:ea typeface="ＭＳ Ｐゴシック" panose="020B0600070205080204" pitchFamily="34" charset="-128"/>
              </a:rPr>
              <a:t>Use </a:t>
            </a:r>
            <a:r>
              <a:rPr lang="en-GB" altLang="en-US" sz="3600" i="1" dirty="0">
                <a:latin typeface="Georgia" panose="02040502050405020303" pitchFamily="18" charset="0"/>
                <a:ea typeface="ＭＳ Ｐゴシック" panose="020B0600070205080204" pitchFamily="34" charset="-128"/>
              </a:rPr>
              <a:t>short</a:t>
            </a:r>
            <a:r>
              <a:rPr lang="en-GB" altLang="en-US" sz="3600" dirty="0">
                <a:latin typeface="Georgia" panose="02040502050405020303" pitchFamily="18" charset="0"/>
                <a:ea typeface="ＭＳ Ｐゴシック" panose="020B0600070205080204" pitchFamily="34" charset="-128"/>
              </a:rPr>
              <a:t> topic from PTC</a:t>
            </a:r>
          </a:p>
          <a:p>
            <a:r>
              <a:rPr lang="en-GB" altLang="en-US" sz="3600" dirty="0">
                <a:latin typeface="Georgia" panose="02040502050405020303" pitchFamily="18" charset="0"/>
                <a:ea typeface="ＭＳ Ｐゴシック" panose="020B0600070205080204" pitchFamily="34" charset="-128"/>
              </a:rPr>
              <a:t>How you teach more important than what you teach</a:t>
            </a:r>
          </a:p>
          <a:p>
            <a:r>
              <a:rPr lang="en-GB" altLang="en-US" sz="3600" dirty="0">
                <a:latin typeface="Georgia" panose="02040502050405020303" pitchFamily="18" charset="0"/>
                <a:ea typeface="ＭＳ Ｐゴシック" panose="020B0600070205080204" pitchFamily="34" charset="-128"/>
              </a:rPr>
              <a:t>Using Plan, Delivery, Feedback</a:t>
            </a:r>
          </a:p>
          <a:p>
            <a:r>
              <a:rPr lang="en-GB" altLang="en-US" sz="3600" dirty="0">
                <a:latin typeface="Georgia" panose="02040502050405020303" pitchFamily="18" charset="0"/>
                <a:ea typeface="ＭＳ Ｐゴシック" panose="020B0600070205080204" pitchFamily="34" charset="-128"/>
              </a:rPr>
              <a:t>5-10 minutes each in total</a:t>
            </a:r>
          </a:p>
          <a:p>
            <a:endParaRPr lang="en-US" dirty="0">
              <a:latin typeface="Georgia"/>
              <a:cs typeface="Georgia"/>
            </a:endParaRPr>
          </a:p>
        </p:txBody>
      </p:sp>
    </p:spTree>
    <p:extLst>
      <p:ext uri="{BB962C8B-B14F-4D97-AF65-F5344CB8AC3E}">
        <p14:creationId xmlns:p14="http://schemas.microsoft.com/office/powerpoint/2010/main" val="115648091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A1426B-A2F6-5547-8523-1981E6BD31D2}"/>
              </a:ext>
            </a:extLst>
          </p:cNvPr>
          <p:cNvSpPr/>
          <p:nvPr/>
        </p:nvSpPr>
        <p:spPr>
          <a:xfrm>
            <a:off x="1905000" y="0"/>
            <a:ext cx="8858250" cy="6447919"/>
          </a:xfrm>
          <a:prstGeom prst="rect">
            <a:avLst/>
          </a:prstGeom>
          <a:noFill/>
        </p:spPr>
        <p:txBody>
          <a:bodyPr wrap="square" lIns="91440" tIns="45720" rIns="91440" bIns="45720">
            <a:spAutoFit/>
          </a:bodyPr>
          <a:lstStyle/>
          <a:p>
            <a:pPr algn="ctr"/>
            <a:r>
              <a:rPr lang="en-US" sz="41300" b="1" cap="none" spc="0" dirty="0">
                <a:ln w="12700">
                  <a:solidFill>
                    <a:schemeClr val="tx1"/>
                  </a:solidFill>
                  <a:prstDash val="solid"/>
                </a:ln>
                <a:solidFill>
                  <a:schemeClr val="tx2">
                    <a:lumMod val="60000"/>
                    <a:lumOff val="40000"/>
                  </a:schemeClr>
                </a:solidFill>
                <a:effectLst>
                  <a:outerShdw blurRad="41275" dist="20320" dir="1800000" algn="tl" rotWithShape="0">
                    <a:srgbClr val="000000">
                      <a:alpha val="40000"/>
                    </a:srgbClr>
                  </a:outerShdw>
                </a:effectLst>
                <a:latin typeface="Georgia" panose="02040502050405020303" pitchFamily="18" charset="0"/>
              </a:rPr>
              <a:t>?</a:t>
            </a:r>
            <a:endParaRPr lang="en-US" sz="13800" b="1" cap="none" spc="0" dirty="0">
              <a:ln w="12700">
                <a:solidFill>
                  <a:schemeClr val="tx1"/>
                </a:solidFill>
                <a:prstDash val="solid"/>
              </a:ln>
              <a:solidFill>
                <a:schemeClr val="tx2">
                  <a:lumMod val="60000"/>
                  <a:lumOff val="40000"/>
                </a:schemeClr>
              </a:solidFill>
              <a:effectLst>
                <a:outerShdw blurRad="41275" dist="20320" dir="1800000" algn="tl" rotWithShape="0">
                  <a:srgbClr val="000000">
                    <a:alpha val="40000"/>
                  </a:srgbClr>
                </a:outerShdw>
              </a:effectLst>
              <a:latin typeface="Georgia" panose="02040502050405020303" pitchFamily="18" charset="0"/>
            </a:endParaRPr>
          </a:p>
        </p:txBody>
      </p:sp>
    </p:spTree>
    <p:extLst>
      <p:ext uri="{BB962C8B-B14F-4D97-AF65-F5344CB8AC3E}">
        <p14:creationId xmlns:p14="http://schemas.microsoft.com/office/powerpoint/2010/main" val="5255186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1541</TotalTime>
  <Words>2224</Words>
  <Application>Microsoft Macintosh PowerPoint</Application>
  <PresentationFormat>Widescreen</PresentationFormat>
  <Paragraphs>650</Paragraphs>
  <Slides>97</Slides>
  <Notes>31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97</vt:i4>
      </vt:variant>
    </vt:vector>
  </HeadingPairs>
  <TitlesOfParts>
    <vt:vector size="105" baseType="lpstr">
      <vt:lpstr>ＭＳ Ｐゴシック</vt:lpstr>
      <vt:lpstr>Arial</vt:lpstr>
      <vt:lpstr>Calibri</vt:lpstr>
      <vt:lpstr>Calibri Light</vt:lpstr>
      <vt:lpstr>Georgia</vt:lpstr>
      <vt:lpstr>Times</vt:lpstr>
      <vt:lpstr>Times New Roman</vt:lpstr>
      <vt:lpstr>Office Theme</vt:lpstr>
      <vt:lpstr>Instructor Course</vt:lpstr>
      <vt:lpstr>Initial Trauma Assessment </vt:lpstr>
      <vt:lpstr>Course Aims</vt:lpstr>
      <vt:lpstr>Goals – To Understand:</vt:lpstr>
      <vt:lpstr>Initial Trauma Assessment </vt:lpstr>
      <vt:lpstr>Objectives</vt:lpstr>
      <vt:lpstr>Mission Statement</vt:lpstr>
      <vt:lpstr>Key Concepts</vt:lpstr>
      <vt:lpstr>Application</vt:lpstr>
      <vt:lpstr>Instructors Should</vt:lpstr>
      <vt:lpstr>Training Cascade</vt:lpstr>
      <vt:lpstr>Summary</vt:lpstr>
      <vt:lpstr>Initial Trauma Assessment </vt:lpstr>
      <vt:lpstr>Aim</vt:lpstr>
      <vt:lpstr>How Adults Learn</vt:lpstr>
      <vt:lpstr>What is Learning?</vt:lpstr>
      <vt:lpstr>Cycle of Learning</vt:lpstr>
      <vt:lpstr>Types of Learning</vt:lpstr>
      <vt:lpstr>Adult Learners</vt:lpstr>
      <vt:lpstr>Motivation</vt:lpstr>
      <vt:lpstr>Ways of Learning</vt:lpstr>
      <vt:lpstr>Barriers to Learning</vt:lpstr>
      <vt:lpstr>Summary</vt:lpstr>
      <vt:lpstr>Initial Trauma Assessment </vt:lpstr>
      <vt:lpstr>Aim</vt:lpstr>
      <vt:lpstr>Types of Questions</vt:lpstr>
      <vt:lpstr>Question Levels</vt:lpstr>
      <vt:lpstr>Learners’ Answers</vt:lpstr>
      <vt:lpstr>Summary</vt:lpstr>
      <vt:lpstr>Initial Trauma Assessment </vt:lpstr>
      <vt:lpstr>Aim</vt:lpstr>
      <vt:lpstr>What is Feedback?</vt:lpstr>
      <vt:lpstr>Feedback in Learning Cycle</vt:lpstr>
      <vt:lpstr>How to Give Feedback</vt:lpstr>
      <vt:lpstr>Giving Feedback</vt:lpstr>
      <vt:lpstr>Make Observations On…</vt:lpstr>
      <vt:lpstr>Receiving Feedback</vt:lpstr>
      <vt:lpstr>Feedback in the Learning Cycle</vt:lpstr>
      <vt:lpstr>Summary</vt:lpstr>
      <vt:lpstr>Initial Trauma Assessment </vt:lpstr>
      <vt:lpstr>Objectives</vt:lpstr>
      <vt:lpstr>Presentations</vt:lpstr>
      <vt:lpstr>Planning</vt:lpstr>
      <vt:lpstr>To Communicate with the Audience</vt:lpstr>
      <vt:lpstr>Presentation Delivery</vt:lpstr>
      <vt:lpstr>Or…</vt:lpstr>
      <vt:lpstr>Feedback</vt:lpstr>
      <vt:lpstr>Summary</vt:lpstr>
      <vt:lpstr>Presentation Styles</vt:lpstr>
      <vt:lpstr>Initial Trauma Assessment </vt:lpstr>
      <vt:lpstr>When to Give a Lecture</vt:lpstr>
      <vt:lpstr>Planning a Lecture</vt:lpstr>
      <vt:lpstr>Delivering a Lecture</vt:lpstr>
      <vt:lpstr>Interacting with the Audience</vt:lpstr>
      <vt:lpstr>Interacting with the Audience</vt:lpstr>
      <vt:lpstr>How to Encourage Participation</vt:lpstr>
      <vt:lpstr>Audiovisual Aids</vt:lpstr>
      <vt:lpstr>Feedback</vt:lpstr>
      <vt:lpstr>Summary</vt:lpstr>
      <vt:lpstr>Initial Trauma Assessment </vt:lpstr>
      <vt:lpstr>When to Use Discussion Groups</vt:lpstr>
      <vt:lpstr>Leading a Discussion Group</vt:lpstr>
      <vt:lpstr>Delivering a Discussion Group</vt:lpstr>
      <vt:lpstr>Interaction in a Group</vt:lpstr>
      <vt:lpstr>How to get interaction in a group</vt:lpstr>
      <vt:lpstr>Brainstorming</vt:lpstr>
      <vt:lpstr>Feedback</vt:lpstr>
      <vt:lpstr>Difficult Teaching Situations</vt:lpstr>
      <vt:lpstr>Summary</vt:lpstr>
      <vt:lpstr>When?</vt:lpstr>
      <vt:lpstr>Initial Trauma Assessment </vt:lpstr>
      <vt:lpstr>Teaching Strategies </vt:lpstr>
      <vt:lpstr>Planning</vt:lpstr>
      <vt:lpstr>Delivery</vt:lpstr>
      <vt:lpstr>Four Stages</vt:lpstr>
      <vt:lpstr>Feedback</vt:lpstr>
      <vt:lpstr>Summary</vt:lpstr>
      <vt:lpstr>Initial Trauma Assessment </vt:lpstr>
      <vt:lpstr>When?</vt:lpstr>
      <vt:lpstr>Planning</vt:lpstr>
      <vt:lpstr>Delivery</vt:lpstr>
      <vt:lpstr>Feedback</vt:lpstr>
      <vt:lpstr>Summary</vt:lpstr>
      <vt:lpstr>Presentation Styles: Summary</vt:lpstr>
      <vt:lpstr>Initial Trauma Assessment </vt:lpstr>
      <vt:lpstr>Aim</vt:lpstr>
      <vt:lpstr>Second Language</vt:lpstr>
      <vt:lpstr>Translation</vt:lpstr>
      <vt:lpstr>Discussion Groups</vt:lpstr>
      <vt:lpstr>Board or Flipchart</vt:lpstr>
      <vt:lpstr>Summary</vt:lpstr>
      <vt:lpstr>Initial Trauma Assessment </vt:lpstr>
      <vt:lpstr>Summary</vt:lpstr>
      <vt:lpstr>Summary</vt:lpstr>
      <vt:lpstr>Practical Sessions</vt:lpstr>
      <vt:lpstr>Practical Sessions</vt:lpstr>
      <vt:lpstr>PowerPoint Presentation</vt:lpstr>
    </vt:vector>
  </TitlesOfParts>
  <Company>Yale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DeWane, Michael</dc:creator>
  <cp:lastModifiedBy>Sarah Ullrich</cp:lastModifiedBy>
  <cp:revision>33</cp:revision>
  <dcterms:created xsi:type="dcterms:W3CDTF">2016-07-07T19:30:44Z</dcterms:created>
  <dcterms:modified xsi:type="dcterms:W3CDTF">2018-11-16T06:23:28Z</dcterms:modified>
</cp:coreProperties>
</file>